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67" r:id="rId2"/>
    <p:sldId id="380" r:id="rId3"/>
    <p:sldId id="418" r:id="rId4"/>
    <p:sldId id="419" r:id="rId5"/>
    <p:sldId id="420" r:id="rId6"/>
    <p:sldId id="421" r:id="rId7"/>
    <p:sldId id="422" r:id="rId8"/>
    <p:sldId id="423" r:id="rId9"/>
    <p:sldId id="424" r:id="rId10"/>
    <p:sldId id="425" r:id="rId11"/>
    <p:sldId id="426" r:id="rId12"/>
    <p:sldId id="427" r:id="rId13"/>
    <p:sldId id="435" r:id="rId14"/>
    <p:sldId id="428" r:id="rId15"/>
    <p:sldId id="429" r:id="rId16"/>
    <p:sldId id="430" r:id="rId17"/>
    <p:sldId id="431" r:id="rId18"/>
    <p:sldId id="432" r:id="rId19"/>
    <p:sldId id="433" r:id="rId20"/>
    <p:sldId id="434" r:id="rId21"/>
    <p:sldId id="436" r:id="rId22"/>
    <p:sldId id="437" r:id="rId23"/>
    <p:sldId id="438" r:id="rId24"/>
    <p:sldId id="439" r:id="rId25"/>
    <p:sldId id="441" r:id="rId26"/>
    <p:sldId id="442" r:id="rId27"/>
    <p:sldId id="443" r:id="rId28"/>
    <p:sldId id="444" r:id="rId29"/>
    <p:sldId id="447" r:id="rId30"/>
    <p:sldId id="449"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 id="462" r:id="rId44"/>
    <p:sldId id="463"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415" userDrawn="1">
          <p15:clr>
            <a:srgbClr val="A4A3A4"/>
          </p15:clr>
        </p15:guide>
        <p15:guide id="6" orient="horz" pos="1457" userDrawn="1">
          <p15:clr>
            <a:srgbClr val="A4A3A4"/>
          </p15:clr>
        </p15:guide>
        <p15:guide id="7" pos="7265" userDrawn="1">
          <p15:clr>
            <a:srgbClr val="A4A3A4"/>
          </p15:clr>
        </p15:guide>
        <p15:guide id="8" pos="892" userDrawn="1">
          <p15:clr>
            <a:srgbClr val="A4A3A4"/>
          </p15:clr>
        </p15:guide>
        <p15:guide id="9" pos="6788" userDrawn="1">
          <p15:clr>
            <a:srgbClr val="A4A3A4"/>
          </p15:clr>
        </p15:guide>
        <p15:guide id="10" orient="horz" pos="527" userDrawn="1">
          <p15:clr>
            <a:srgbClr val="A4A3A4"/>
          </p15:clr>
        </p15:guide>
        <p15:guide id="11" orient="horz" pos="16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C89"/>
    <a:srgbClr val="F6F7F7"/>
    <a:srgbClr val="FFFFFF"/>
    <a:srgbClr val="4E81C0"/>
    <a:srgbClr val="313D51"/>
    <a:srgbClr val="433D3C"/>
    <a:srgbClr val="C00000"/>
    <a:srgbClr val="F0F2F4"/>
    <a:srgbClr val="0B2C4F"/>
    <a:srgbClr val="2135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1740" autoAdjust="0"/>
  </p:normalViewPr>
  <p:slideViewPr>
    <p:cSldViewPr snapToGrid="0">
      <p:cViewPr>
        <p:scale>
          <a:sx n="50" d="100"/>
          <a:sy n="50" d="100"/>
        </p:scale>
        <p:origin x="2160" y="682"/>
      </p:cViewPr>
      <p:guideLst>
        <p:guide pos="3840"/>
        <p:guide pos="415"/>
        <p:guide orient="horz" pos="1457"/>
        <p:guide pos="7265"/>
        <p:guide pos="892"/>
        <p:guide pos="6788"/>
        <p:guide orient="horz" pos="527"/>
        <p:guide orient="horz" pos="1684"/>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3ABB2E5B-1A0B-4F0A-9547-4FB8D13F2C5F}" type="datetimeFigureOut">
              <a:rPr lang="zh-CN" altLang="en-US" smtClean="0"/>
              <a:pPr/>
              <a:t>2023/3/4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59E3CF89-91F4-45FB-A589-58532703FCA1}" type="slidenum">
              <a:rPr lang="zh-CN" altLang="en-US" smtClean="0"/>
              <a:pPr/>
              <a:t>‹#›</a:t>
            </a:fld>
            <a:endParaRPr lang="zh-CN" altLang="en-US" dirty="0"/>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pPr/>
              <a:t>1</a:t>
            </a:fld>
            <a:endParaRPr lang="zh-CN" altLang="en-US" dirty="0"/>
          </a:p>
        </p:txBody>
      </p:sp>
    </p:spTree>
    <p:extLst>
      <p:ext uri="{BB962C8B-B14F-4D97-AF65-F5344CB8AC3E}">
        <p14:creationId xmlns:p14="http://schemas.microsoft.com/office/powerpoint/2010/main" val="175481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472857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3774318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287707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98311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95563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311297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1823823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233375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71437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59177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3724817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330607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3997152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293453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2862872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24</a:t>
            </a:fld>
            <a:endParaRPr lang="zh-CN" altLang="en-US"/>
          </a:p>
        </p:txBody>
      </p:sp>
    </p:spTree>
    <p:extLst>
      <p:ext uri="{BB962C8B-B14F-4D97-AF65-F5344CB8AC3E}">
        <p14:creationId xmlns:p14="http://schemas.microsoft.com/office/powerpoint/2010/main" val="70067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25</a:t>
            </a:fld>
            <a:endParaRPr lang="zh-CN" altLang="en-US"/>
          </a:p>
        </p:txBody>
      </p:sp>
    </p:spTree>
    <p:extLst>
      <p:ext uri="{BB962C8B-B14F-4D97-AF65-F5344CB8AC3E}">
        <p14:creationId xmlns:p14="http://schemas.microsoft.com/office/powerpoint/2010/main" val="496928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26</a:t>
            </a:fld>
            <a:endParaRPr lang="zh-CN" altLang="en-US"/>
          </a:p>
        </p:txBody>
      </p:sp>
    </p:spTree>
    <p:extLst>
      <p:ext uri="{BB962C8B-B14F-4D97-AF65-F5344CB8AC3E}">
        <p14:creationId xmlns:p14="http://schemas.microsoft.com/office/powerpoint/2010/main" val="208915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27</a:t>
            </a:fld>
            <a:endParaRPr lang="zh-CN" altLang="en-US"/>
          </a:p>
        </p:txBody>
      </p:sp>
    </p:spTree>
    <p:extLst>
      <p:ext uri="{BB962C8B-B14F-4D97-AF65-F5344CB8AC3E}">
        <p14:creationId xmlns:p14="http://schemas.microsoft.com/office/powerpoint/2010/main" val="2845052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28</a:t>
            </a:fld>
            <a:endParaRPr lang="zh-CN" altLang="en-US"/>
          </a:p>
        </p:txBody>
      </p:sp>
    </p:spTree>
    <p:extLst>
      <p:ext uri="{BB962C8B-B14F-4D97-AF65-F5344CB8AC3E}">
        <p14:creationId xmlns:p14="http://schemas.microsoft.com/office/powerpoint/2010/main" val="54057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29</a:t>
            </a:fld>
            <a:endParaRPr lang="zh-CN" altLang="en-US"/>
          </a:p>
        </p:txBody>
      </p:sp>
    </p:spTree>
    <p:extLst>
      <p:ext uri="{BB962C8B-B14F-4D97-AF65-F5344CB8AC3E}">
        <p14:creationId xmlns:p14="http://schemas.microsoft.com/office/powerpoint/2010/main" val="194093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3787152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30</a:t>
            </a:fld>
            <a:endParaRPr lang="zh-CN" altLang="en-US"/>
          </a:p>
        </p:txBody>
      </p:sp>
    </p:spTree>
    <p:extLst>
      <p:ext uri="{BB962C8B-B14F-4D97-AF65-F5344CB8AC3E}">
        <p14:creationId xmlns:p14="http://schemas.microsoft.com/office/powerpoint/2010/main" val="2790072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31</a:t>
            </a:fld>
            <a:endParaRPr lang="zh-CN" altLang="en-US"/>
          </a:p>
        </p:txBody>
      </p:sp>
    </p:spTree>
    <p:extLst>
      <p:ext uri="{BB962C8B-B14F-4D97-AF65-F5344CB8AC3E}">
        <p14:creationId xmlns:p14="http://schemas.microsoft.com/office/powerpoint/2010/main" val="2039120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32</a:t>
            </a:fld>
            <a:endParaRPr lang="zh-CN" altLang="en-US"/>
          </a:p>
        </p:txBody>
      </p:sp>
    </p:spTree>
    <p:extLst>
      <p:ext uri="{BB962C8B-B14F-4D97-AF65-F5344CB8AC3E}">
        <p14:creationId xmlns:p14="http://schemas.microsoft.com/office/powerpoint/2010/main" val="2069319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33</a:t>
            </a:fld>
            <a:endParaRPr lang="zh-CN" altLang="en-US"/>
          </a:p>
        </p:txBody>
      </p:sp>
    </p:spTree>
    <p:extLst>
      <p:ext uri="{BB962C8B-B14F-4D97-AF65-F5344CB8AC3E}">
        <p14:creationId xmlns:p14="http://schemas.microsoft.com/office/powerpoint/2010/main" val="3131719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34</a:t>
            </a:fld>
            <a:endParaRPr lang="zh-CN" altLang="en-US"/>
          </a:p>
        </p:txBody>
      </p:sp>
    </p:spTree>
    <p:extLst>
      <p:ext uri="{BB962C8B-B14F-4D97-AF65-F5344CB8AC3E}">
        <p14:creationId xmlns:p14="http://schemas.microsoft.com/office/powerpoint/2010/main" val="3683820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35</a:t>
            </a:fld>
            <a:endParaRPr lang="zh-CN" altLang="en-US"/>
          </a:p>
        </p:txBody>
      </p:sp>
    </p:spTree>
    <p:extLst>
      <p:ext uri="{BB962C8B-B14F-4D97-AF65-F5344CB8AC3E}">
        <p14:creationId xmlns:p14="http://schemas.microsoft.com/office/powerpoint/2010/main" val="546696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36</a:t>
            </a:fld>
            <a:endParaRPr lang="zh-CN" altLang="en-US"/>
          </a:p>
        </p:txBody>
      </p:sp>
    </p:spTree>
    <p:extLst>
      <p:ext uri="{BB962C8B-B14F-4D97-AF65-F5344CB8AC3E}">
        <p14:creationId xmlns:p14="http://schemas.microsoft.com/office/powerpoint/2010/main" val="1822358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37</a:t>
            </a:fld>
            <a:endParaRPr lang="zh-CN" altLang="en-US"/>
          </a:p>
        </p:txBody>
      </p:sp>
    </p:spTree>
    <p:extLst>
      <p:ext uri="{BB962C8B-B14F-4D97-AF65-F5344CB8AC3E}">
        <p14:creationId xmlns:p14="http://schemas.microsoft.com/office/powerpoint/2010/main" val="2913434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38</a:t>
            </a:fld>
            <a:endParaRPr lang="zh-CN" altLang="en-US"/>
          </a:p>
        </p:txBody>
      </p:sp>
    </p:spTree>
    <p:extLst>
      <p:ext uri="{BB962C8B-B14F-4D97-AF65-F5344CB8AC3E}">
        <p14:creationId xmlns:p14="http://schemas.microsoft.com/office/powerpoint/2010/main" val="3052955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39</a:t>
            </a:fld>
            <a:endParaRPr lang="zh-CN" altLang="en-US"/>
          </a:p>
        </p:txBody>
      </p:sp>
    </p:spTree>
    <p:extLst>
      <p:ext uri="{BB962C8B-B14F-4D97-AF65-F5344CB8AC3E}">
        <p14:creationId xmlns:p14="http://schemas.microsoft.com/office/powerpoint/2010/main" val="423063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3480382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40</a:t>
            </a:fld>
            <a:endParaRPr lang="zh-CN" altLang="en-US"/>
          </a:p>
        </p:txBody>
      </p:sp>
    </p:spTree>
    <p:extLst>
      <p:ext uri="{BB962C8B-B14F-4D97-AF65-F5344CB8AC3E}">
        <p14:creationId xmlns:p14="http://schemas.microsoft.com/office/powerpoint/2010/main" val="4269789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41</a:t>
            </a:fld>
            <a:endParaRPr lang="zh-CN" altLang="en-US"/>
          </a:p>
        </p:txBody>
      </p:sp>
    </p:spTree>
    <p:extLst>
      <p:ext uri="{BB962C8B-B14F-4D97-AF65-F5344CB8AC3E}">
        <p14:creationId xmlns:p14="http://schemas.microsoft.com/office/powerpoint/2010/main" val="1576048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42</a:t>
            </a:fld>
            <a:endParaRPr lang="zh-CN" altLang="en-US"/>
          </a:p>
        </p:txBody>
      </p:sp>
    </p:spTree>
    <p:extLst>
      <p:ext uri="{BB962C8B-B14F-4D97-AF65-F5344CB8AC3E}">
        <p14:creationId xmlns:p14="http://schemas.microsoft.com/office/powerpoint/2010/main" val="2410557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43</a:t>
            </a:fld>
            <a:endParaRPr lang="zh-CN" altLang="en-US"/>
          </a:p>
        </p:txBody>
      </p:sp>
    </p:spTree>
    <p:extLst>
      <p:ext uri="{BB962C8B-B14F-4D97-AF65-F5344CB8AC3E}">
        <p14:creationId xmlns:p14="http://schemas.microsoft.com/office/powerpoint/2010/main" val="939345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44</a:t>
            </a:fld>
            <a:endParaRPr lang="zh-CN" altLang="en-US"/>
          </a:p>
        </p:txBody>
      </p:sp>
    </p:spTree>
    <p:extLst>
      <p:ext uri="{BB962C8B-B14F-4D97-AF65-F5344CB8AC3E}">
        <p14:creationId xmlns:p14="http://schemas.microsoft.com/office/powerpoint/2010/main" val="337376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2207656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219845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250413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936323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490232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862653C-248C-4E0A-B3F6-D91DD2A186CF}"/>
              </a:ext>
            </a:extLst>
          </p:cNvPr>
          <p:cNvGrpSpPr/>
          <p:nvPr userDrawn="1"/>
        </p:nvGrpSpPr>
        <p:grpSpPr>
          <a:xfrm>
            <a:off x="0" y="-1"/>
            <a:ext cx="12192000" cy="6858001"/>
            <a:chOff x="0" y="-1"/>
            <a:chExt cx="12192000" cy="6858001"/>
          </a:xfrm>
        </p:grpSpPr>
        <p:pic>
          <p:nvPicPr>
            <p:cNvPr id="8" name="图片 7">
              <a:extLst>
                <a:ext uri="{FF2B5EF4-FFF2-40B4-BE49-F238E27FC236}">
                  <a16:creationId xmlns:a16="http://schemas.microsoft.com/office/drawing/2014/main" id="{C063B960-916E-4A2D-8E96-53CDFA47A6F0}"/>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255" t="7890" r="2901" b="7890"/>
            <a:stretch/>
          </p:blipFill>
          <p:spPr>
            <a:xfrm>
              <a:off x="0" y="0"/>
              <a:ext cx="12192000" cy="6858000"/>
            </a:xfrm>
            <a:prstGeom prst="rect">
              <a:avLst/>
            </a:prstGeom>
          </p:spPr>
        </p:pic>
        <p:sp>
          <p:nvSpPr>
            <p:cNvPr id="10" name="矩形 9">
              <a:extLst>
                <a:ext uri="{FF2B5EF4-FFF2-40B4-BE49-F238E27FC236}">
                  <a16:creationId xmlns:a16="http://schemas.microsoft.com/office/drawing/2014/main" id="{060B5A70-D23E-4DF9-B52D-B2F3B272B955}"/>
                </a:ext>
              </a:extLst>
            </p:cNvPr>
            <p:cNvSpPr/>
            <p:nvPr/>
          </p:nvSpPr>
          <p:spPr>
            <a:xfrm>
              <a:off x="2425700" y="-1"/>
              <a:ext cx="3670300" cy="6858001"/>
            </a:xfrm>
            <a:prstGeom prst="rect">
              <a:avLst/>
            </a:prstGeom>
            <a:gradFill flip="none" rotWithShape="1">
              <a:gsLst>
                <a:gs pos="0">
                  <a:srgbClr val="F6F7F7"/>
                </a:gs>
                <a:gs pos="97345">
                  <a:schemeClr val="bg1">
                    <a:alpha val="0"/>
                  </a:schemeClr>
                </a:gs>
                <a:gs pos="82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1" name="矩形 10">
            <a:extLst>
              <a:ext uri="{FF2B5EF4-FFF2-40B4-BE49-F238E27FC236}">
                <a16:creationId xmlns:a16="http://schemas.microsoft.com/office/drawing/2014/main" id="{2B3E842A-0DB3-43F8-8587-9D005160EDD7}"/>
              </a:ext>
            </a:extLst>
          </p:cNvPr>
          <p:cNvSpPr/>
          <p:nvPr userDrawn="1"/>
        </p:nvSpPr>
        <p:spPr>
          <a:xfrm flipH="1">
            <a:off x="4962521" y="6750606"/>
            <a:ext cx="2266954" cy="10739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spTree>
    <p:extLst>
      <p:ext uri="{BB962C8B-B14F-4D97-AF65-F5344CB8AC3E}">
        <p14:creationId xmlns:p14="http://schemas.microsoft.com/office/powerpoint/2010/main" val="334257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028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50"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8D26317-B866-421D-B0C0-40200D2D7C54}"/>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5" t="7890" r="2901" b="2300"/>
          <a:stretch/>
        </p:blipFill>
        <p:spPr>
          <a:xfrm>
            <a:off x="0" y="0"/>
            <a:ext cx="12192000" cy="7313228"/>
          </a:xfrm>
          <a:prstGeom prst="rect">
            <a:avLst/>
          </a:prstGeom>
        </p:spPr>
      </p:pic>
      <p:sp>
        <p:nvSpPr>
          <p:cNvPr id="5" name="文本框 4"/>
          <p:cNvSpPr txBox="1"/>
          <p:nvPr/>
        </p:nvSpPr>
        <p:spPr>
          <a:xfrm>
            <a:off x="307758" y="794292"/>
            <a:ext cx="11576481" cy="2862322"/>
          </a:xfrm>
          <a:prstGeom prst="rect">
            <a:avLst/>
          </a:prstGeom>
          <a:noFill/>
        </p:spPr>
        <p:txBody>
          <a:bodyPr wrap="square" rtlCol="0">
            <a:spAutoFit/>
            <a:scene3d>
              <a:camera prst="orthographicFront"/>
              <a:lightRig rig="threePt" dir="t"/>
            </a:scene3d>
            <a:sp3d contourW="12700"/>
          </a:bodyPr>
          <a:lstStyle/>
          <a:p>
            <a:pPr algn="ctr">
              <a:defRPr/>
            </a:pPr>
            <a:r>
              <a:rPr lang="en-US" altLang="zh-CN" sz="3600" b="1" dirty="0">
                <a:solidFill>
                  <a:srgbClr val="244C89"/>
                </a:solidFill>
                <a:latin typeface="微软雅黑" panose="020B0503020204020204" pitchFamily="34" charset="-122"/>
                <a:ea typeface="微软雅黑" panose="020B0503020204020204" pitchFamily="34" charset="-122"/>
                <a:cs typeface="+mn-ea"/>
                <a:sym typeface="+mn-lt"/>
              </a:rPr>
              <a:t>EEFED: Personalized Federated Learning of Execution &amp; Evaluation Dual Network </a:t>
            </a:r>
            <a:br>
              <a:rPr lang="en-US" altLang="zh-CN" sz="3600" b="1" dirty="0">
                <a:solidFill>
                  <a:srgbClr val="244C89"/>
                </a:solidFill>
                <a:latin typeface="微软雅黑" panose="020B0503020204020204" pitchFamily="34" charset="-122"/>
                <a:ea typeface="微软雅黑" panose="020B0503020204020204" pitchFamily="34" charset="-122"/>
                <a:cs typeface="+mn-ea"/>
                <a:sym typeface="+mn-lt"/>
              </a:rPr>
            </a:br>
            <a:r>
              <a:rPr lang="en-US" altLang="zh-CN" sz="3600" b="1" dirty="0">
                <a:solidFill>
                  <a:srgbClr val="244C89"/>
                </a:solidFill>
                <a:latin typeface="微软雅黑" panose="020B0503020204020204" pitchFamily="34" charset="-122"/>
                <a:ea typeface="微软雅黑" panose="020B0503020204020204" pitchFamily="34" charset="-122"/>
                <a:cs typeface="+mn-ea"/>
                <a:sym typeface="+mn-lt"/>
              </a:rPr>
              <a:t>for CPS Intrusion Detection</a:t>
            </a:r>
            <a:br>
              <a:rPr lang="en-US" altLang="zh-CN" sz="3600" b="1" dirty="0">
                <a:solidFill>
                  <a:srgbClr val="244C89"/>
                </a:solidFill>
                <a:latin typeface="微软雅黑" panose="020B0503020204020204" pitchFamily="34" charset="-122"/>
                <a:ea typeface="微软雅黑" panose="020B0503020204020204" pitchFamily="34" charset="-122"/>
                <a:cs typeface="+mn-ea"/>
                <a:sym typeface="+mn-lt"/>
              </a:rPr>
            </a:br>
            <a:r>
              <a:rPr lang="zh-CN" altLang="en-US" sz="3600" b="1" dirty="0">
                <a:solidFill>
                  <a:srgbClr val="244C89"/>
                </a:solidFill>
                <a:latin typeface="微软雅黑" panose="020B0503020204020204" pitchFamily="34" charset="-122"/>
                <a:ea typeface="微软雅黑" panose="020B0503020204020204" pitchFamily="34" charset="-122"/>
                <a:cs typeface="+mn-ea"/>
                <a:sym typeface="+mn-lt"/>
              </a:rPr>
              <a:t>面向</a:t>
            </a:r>
            <a:r>
              <a:rPr lang="en-US" altLang="zh-CN" sz="3600" b="1" dirty="0">
                <a:solidFill>
                  <a:srgbClr val="244C89"/>
                </a:solidFill>
                <a:latin typeface="微软雅黑" panose="020B0503020204020204" pitchFamily="34" charset="-122"/>
                <a:ea typeface="微软雅黑" panose="020B0503020204020204" pitchFamily="34" charset="-122"/>
                <a:cs typeface="+mn-ea"/>
                <a:sym typeface="+mn-lt"/>
              </a:rPr>
              <a:t>CPS</a:t>
            </a:r>
            <a:r>
              <a:rPr lang="zh-CN" altLang="en-US" sz="3600" b="1" dirty="0">
                <a:solidFill>
                  <a:srgbClr val="244C89"/>
                </a:solidFill>
                <a:latin typeface="微软雅黑" panose="020B0503020204020204" pitchFamily="34" charset="-122"/>
                <a:ea typeface="微软雅黑" panose="020B0503020204020204" pitchFamily="34" charset="-122"/>
                <a:cs typeface="+mn-ea"/>
                <a:sym typeface="+mn-lt"/>
              </a:rPr>
              <a:t>入侵检测的执行评估双网络个性化联邦学习</a:t>
            </a:r>
            <a:endParaRPr lang="en-US" altLang="zh-CN" sz="3600" b="1" dirty="0">
              <a:solidFill>
                <a:srgbClr val="244C89"/>
              </a:solidFill>
              <a:latin typeface="微软雅黑" panose="020B0503020204020204" pitchFamily="34" charset="-122"/>
              <a:ea typeface="微软雅黑" panose="020B0503020204020204" pitchFamily="34" charset="-122"/>
              <a:cs typeface="+mn-ea"/>
              <a:sym typeface="+mn-lt"/>
            </a:endParaRPr>
          </a:p>
          <a:p>
            <a:pPr algn="ctr">
              <a:defRPr/>
            </a:pPr>
            <a:endParaRPr lang="en-US" altLang="zh-CN" b="1" dirty="0">
              <a:solidFill>
                <a:srgbClr val="244C89"/>
              </a:solidFill>
              <a:latin typeface="微软雅黑" panose="020B0503020204020204" pitchFamily="34" charset="-122"/>
              <a:ea typeface="微软雅黑" panose="020B0503020204020204" pitchFamily="34" charset="-122"/>
              <a:cs typeface="+mn-ea"/>
              <a:sym typeface="+mn-lt"/>
            </a:endParaRPr>
          </a:p>
          <a:p>
            <a:pPr algn="ctr">
              <a:defRPr/>
            </a:pPr>
            <a:r>
              <a:rPr lang="en-US" altLang="zh-CN" b="1" dirty="0">
                <a:solidFill>
                  <a:srgbClr val="244C89"/>
                </a:solidFill>
                <a:latin typeface="微软雅黑" panose="020B0503020204020204" pitchFamily="34" charset="-122"/>
                <a:ea typeface="微软雅黑" panose="020B0503020204020204" pitchFamily="34" charset="-122"/>
                <a:cs typeface="+mn-ea"/>
                <a:sym typeface="+mn-lt"/>
              </a:rPr>
              <a:t>from IEEE TRANSACTIONS ON INFORMATION FORENSICS AND SECURITY 2023</a:t>
            </a:r>
            <a:endParaRPr lang="zh-CN" altLang="en-US" b="1" dirty="0">
              <a:solidFill>
                <a:srgbClr val="244C89"/>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DB9AC784-8EDF-4FDA-9130-F608D06B7F7C}"/>
              </a:ext>
            </a:extLst>
          </p:cNvPr>
          <p:cNvGrpSpPr/>
          <p:nvPr/>
        </p:nvGrpSpPr>
        <p:grpSpPr>
          <a:xfrm>
            <a:off x="-133746" y="4009642"/>
            <a:ext cx="12459490" cy="3845071"/>
            <a:chOff x="-133745" y="4009642"/>
            <a:chExt cx="12459490" cy="3845071"/>
          </a:xfrm>
        </p:grpSpPr>
        <p:sp>
          <p:nvSpPr>
            <p:cNvPr id="19" name="任意多边形: 形状 18">
              <a:extLst>
                <a:ext uri="{FF2B5EF4-FFF2-40B4-BE49-F238E27FC236}">
                  <a16:creationId xmlns:a16="http://schemas.microsoft.com/office/drawing/2014/main" id="{DF19DD58-7076-41DE-A2B8-27D0AA51FE03}"/>
                </a:ext>
              </a:extLst>
            </p:cNvPr>
            <p:cNvSpPr/>
            <p:nvPr/>
          </p:nvSpPr>
          <p:spPr>
            <a:xfrm>
              <a:off x="-133745" y="4009642"/>
              <a:ext cx="12459490" cy="2918944"/>
            </a:xfrm>
            <a:custGeom>
              <a:avLst/>
              <a:gdLst>
                <a:gd name="connsiteX0" fmla="*/ 3925082 w 12192000"/>
                <a:gd name="connsiteY0" fmla="*/ 97 h 2856278"/>
                <a:gd name="connsiteX1" fmla="*/ 4391026 w 12192000"/>
                <a:gd name="connsiteY1" fmla="*/ 11743 h 2856278"/>
                <a:gd name="connsiteX2" fmla="*/ 6096000 w 12192000"/>
                <a:gd name="connsiteY2" fmla="*/ 868993 h 2856278"/>
                <a:gd name="connsiteX3" fmla="*/ 7800975 w 12192000"/>
                <a:gd name="connsiteY3" fmla="*/ 11743 h 2856278"/>
                <a:gd name="connsiteX4" fmla="*/ 12187722 w 12192000"/>
                <a:gd name="connsiteY4" fmla="*/ 355276 h 2856278"/>
                <a:gd name="connsiteX5" fmla="*/ 12192000 w 12192000"/>
                <a:gd name="connsiteY5" fmla="*/ 355818 h 2856278"/>
                <a:gd name="connsiteX6" fmla="*/ 12192000 w 12192000"/>
                <a:gd name="connsiteY6" fmla="*/ 2856278 h 2856278"/>
                <a:gd name="connsiteX7" fmla="*/ 0 w 12192000"/>
                <a:gd name="connsiteY7" fmla="*/ 2856278 h 2856278"/>
                <a:gd name="connsiteX8" fmla="*/ 0 w 12192000"/>
                <a:gd name="connsiteY8" fmla="*/ 355951 h 2856278"/>
                <a:gd name="connsiteX9" fmla="*/ 558657 w 12192000"/>
                <a:gd name="connsiteY9" fmla="*/ 286595 h 2856278"/>
                <a:gd name="connsiteX10" fmla="*/ 3925082 w 12192000"/>
                <a:gd name="connsiteY10" fmla="*/ 97 h 28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856278">
                  <a:moveTo>
                    <a:pt x="3925082" y="97"/>
                  </a:moveTo>
                  <a:cubicBezTo>
                    <a:pt x="4092675" y="-659"/>
                    <a:pt x="4248547" y="3012"/>
                    <a:pt x="4391026" y="11743"/>
                  </a:cubicBezTo>
                  <a:cubicBezTo>
                    <a:pt x="5530851" y="81593"/>
                    <a:pt x="5813425" y="475293"/>
                    <a:pt x="6096000" y="868993"/>
                  </a:cubicBezTo>
                  <a:cubicBezTo>
                    <a:pt x="6378575" y="475293"/>
                    <a:pt x="6661150" y="81593"/>
                    <a:pt x="7800975" y="11743"/>
                  </a:cubicBezTo>
                  <a:cubicBezTo>
                    <a:pt x="8798322" y="-49376"/>
                    <a:pt x="10452002" y="137453"/>
                    <a:pt x="12187722" y="355276"/>
                  </a:cubicBezTo>
                  <a:lnTo>
                    <a:pt x="12192000" y="355818"/>
                  </a:lnTo>
                  <a:lnTo>
                    <a:pt x="12192000" y="2856278"/>
                  </a:lnTo>
                  <a:lnTo>
                    <a:pt x="0" y="2856278"/>
                  </a:lnTo>
                  <a:lnTo>
                    <a:pt x="0" y="355951"/>
                  </a:lnTo>
                  <a:lnTo>
                    <a:pt x="558657" y="286595"/>
                  </a:lnTo>
                  <a:cubicBezTo>
                    <a:pt x="1842318" y="130078"/>
                    <a:pt x="3045220" y="4069"/>
                    <a:pt x="3925082" y="97"/>
                  </a:cubicBezTo>
                  <a:close/>
                </a:path>
              </a:pathLst>
            </a:custGeom>
            <a:noFill/>
            <a:ln w="12700" cap="flat" cmpd="sng" algn="ctr">
              <a:solidFill>
                <a:srgbClr val="244C89"/>
              </a:solidFill>
              <a:prstDash val="solid"/>
              <a:miter lim="800000"/>
              <a:extLst>
                <a:ext uri="{C807C97D-BFC1-408E-A445-0C87EB9F89A2}">
                  <ask:lineSketchStyleProps xmlns:ask="http://schemas.microsoft.com/office/drawing/2018/sketchyshapes" sd="1219033472">
                    <a:custGeom>
                      <a:avLst/>
                      <a:gdLst>
                        <a:gd name="connsiteX0" fmla="*/ 4011197 w 12459490"/>
                        <a:gd name="connsiteY0" fmla="*/ 99 h 2918944"/>
                        <a:gd name="connsiteX1" fmla="*/ 4487364 w 12459490"/>
                        <a:gd name="connsiteY1" fmla="*/ 12000 h 2918944"/>
                        <a:gd name="connsiteX2" fmla="*/ 6229745 w 12459490"/>
                        <a:gd name="connsiteY2" fmla="*/ 888058 h 2918944"/>
                        <a:gd name="connsiteX3" fmla="*/ 7972126 w 12459490"/>
                        <a:gd name="connsiteY3" fmla="*/ 12000 h 2918944"/>
                        <a:gd name="connsiteX4" fmla="*/ 12455118 w 12459490"/>
                        <a:gd name="connsiteY4" fmla="*/ 363070 h 2918944"/>
                        <a:gd name="connsiteX5" fmla="*/ 12459490 w 12459490"/>
                        <a:gd name="connsiteY5" fmla="*/ 363624 h 2918944"/>
                        <a:gd name="connsiteX6" fmla="*/ 12459490 w 12459490"/>
                        <a:gd name="connsiteY6" fmla="*/ 2918943 h 2918944"/>
                        <a:gd name="connsiteX7" fmla="*/ 0 w 12459490"/>
                        <a:gd name="connsiteY7" fmla="*/ 2918943 h 2918944"/>
                        <a:gd name="connsiteX8" fmla="*/ 0 w 12459490"/>
                        <a:gd name="connsiteY8" fmla="*/ 363760 h 2918944"/>
                        <a:gd name="connsiteX9" fmla="*/ 570913 w 12459490"/>
                        <a:gd name="connsiteY9" fmla="*/ 292882 h 2918944"/>
                        <a:gd name="connsiteX10" fmla="*/ 4011197 w 12459490"/>
                        <a:gd name="connsiteY10" fmla="*/ 99 h 291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59490" h="2918944" extrusionOk="0">
                          <a:moveTo>
                            <a:pt x="4011197" y="99"/>
                          </a:moveTo>
                          <a:cubicBezTo>
                            <a:pt x="4170782" y="-7881"/>
                            <a:pt x="4337074" y="4836"/>
                            <a:pt x="4487364" y="12000"/>
                          </a:cubicBezTo>
                          <a:cubicBezTo>
                            <a:pt x="5678816" y="88987"/>
                            <a:pt x="5890087" y="487338"/>
                            <a:pt x="6229745" y="888058"/>
                          </a:cubicBezTo>
                          <a:cubicBezTo>
                            <a:pt x="6487083" y="516419"/>
                            <a:pt x="6804350" y="99654"/>
                            <a:pt x="7972126" y="12000"/>
                          </a:cubicBezTo>
                          <a:cubicBezTo>
                            <a:pt x="8908819" y="-95618"/>
                            <a:pt x="10920770" y="254881"/>
                            <a:pt x="12455118" y="363070"/>
                          </a:cubicBezTo>
                          <a:cubicBezTo>
                            <a:pt x="12456278" y="363548"/>
                            <a:pt x="12457531" y="363712"/>
                            <a:pt x="12459490" y="363624"/>
                          </a:cubicBezTo>
                          <a:cubicBezTo>
                            <a:pt x="12547129" y="1636601"/>
                            <a:pt x="12386811" y="2428549"/>
                            <a:pt x="12459490" y="2918943"/>
                          </a:cubicBezTo>
                          <a:cubicBezTo>
                            <a:pt x="7634668" y="2870712"/>
                            <a:pt x="1525244" y="3003398"/>
                            <a:pt x="0" y="2918943"/>
                          </a:cubicBezTo>
                          <a:cubicBezTo>
                            <a:pt x="-38581" y="2114943"/>
                            <a:pt x="63341" y="1098990"/>
                            <a:pt x="0" y="363760"/>
                          </a:cubicBezTo>
                          <a:cubicBezTo>
                            <a:pt x="131605" y="335462"/>
                            <a:pt x="473377" y="336960"/>
                            <a:pt x="570913" y="292882"/>
                          </a:cubicBezTo>
                          <a:cubicBezTo>
                            <a:pt x="1944170" y="224378"/>
                            <a:pt x="3119675" y="83326"/>
                            <a:pt x="4011197" y="99"/>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cs typeface="+mn-ea"/>
                <a:sym typeface="+mn-lt"/>
              </a:endParaRPr>
            </a:p>
          </p:txBody>
        </p:sp>
        <p:sp>
          <p:nvSpPr>
            <p:cNvPr id="20" name="任意多边形: 形状 19">
              <a:extLst>
                <a:ext uri="{FF2B5EF4-FFF2-40B4-BE49-F238E27FC236}">
                  <a16:creationId xmlns:a16="http://schemas.microsoft.com/office/drawing/2014/main" id="{E5F23ADB-3869-42B1-8A2C-464DD2FE4325}"/>
                </a:ext>
              </a:extLst>
            </p:cNvPr>
            <p:cNvSpPr/>
            <p:nvPr/>
          </p:nvSpPr>
          <p:spPr>
            <a:xfrm>
              <a:off x="-133745" y="4394283"/>
              <a:ext cx="12459490" cy="2918944"/>
            </a:xfrm>
            <a:custGeom>
              <a:avLst/>
              <a:gdLst>
                <a:gd name="connsiteX0" fmla="*/ 3925082 w 12192000"/>
                <a:gd name="connsiteY0" fmla="*/ 97 h 2856278"/>
                <a:gd name="connsiteX1" fmla="*/ 4391026 w 12192000"/>
                <a:gd name="connsiteY1" fmla="*/ 11743 h 2856278"/>
                <a:gd name="connsiteX2" fmla="*/ 6096000 w 12192000"/>
                <a:gd name="connsiteY2" fmla="*/ 868993 h 2856278"/>
                <a:gd name="connsiteX3" fmla="*/ 7800975 w 12192000"/>
                <a:gd name="connsiteY3" fmla="*/ 11743 h 2856278"/>
                <a:gd name="connsiteX4" fmla="*/ 12187722 w 12192000"/>
                <a:gd name="connsiteY4" fmla="*/ 355276 h 2856278"/>
                <a:gd name="connsiteX5" fmla="*/ 12192000 w 12192000"/>
                <a:gd name="connsiteY5" fmla="*/ 355818 h 2856278"/>
                <a:gd name="connsiteX6" fmla="*/ 12192000 w 12192000"/>
                <a:gd name="connsiteY6" fmla="*/ 2856278 h 2856278"/>
                <a:gd name="connsiteX7" fmla="*/ 0 w 12192000"/>
                <a:gd name="connsiteY7" fmla="*/ 2856278 h 2856278"/>
                <a:gd name="connsiteX8" fmla="*/ 0 w 12192000"/>
                <a:gd name="connsiteY8" fmla="*/ 355951 h 2856278"/>
                <a:gd name="connsiteX9" fmla="*/ 558657 w 12192000"/>
                <a:gd name="connsiteY9" fmla="*/ 286595 h 2856278"/>
                <a:gd name="connsiteX10" fmla="*/ 3925082 w 12192000"/>
                <a:gd name="connsiteY10" fmla="*/ 97 h 28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856278">
                  <a:moveTo>
                    <a:pt x="3925082" y="97"/>
                  </a:moveTo>
                  <a:cubicBezTo>
                    <a:pt x="4092675" y="-659"/>
                    <a:pt x="4248547" y="3012"/>
                    <a:pt x="4391026" y="11743"/>
                  </a:cubicBezTo>
                  <a:cubicBezTo>
                    <a:pt x="5530851" y="81593"/>
                    <a:pt x="5813425" y="475293"/>
                    <a:pt x="6096000" y="868993"/>
                  </a:cubicBezTo>
                  <a:cubicBezTo>
                    <a:pt x="6378575" y="475293"/>
                    <a:pt x="6661150" y="81593"/>
                    <a:pt x="7800975" y="11743"/>
                  </a:cubicBezTo>
                  <a:cubicBezTo>
                    <a:pt x="8798322" y="-49376"/>
                    <a:pt x="10452002" y="137453"/>
                    <a:pt x="12187722" y="355276"/>
                  </a:cubicBezTo>
                  <a:lnTo>
                    <a:pt x="12192000" y="355818"/>
                  </a:lnTo>
                  <a:lnTo>
                    <a:pt x="12192000" y="2856278"/>
                  </a:lnTo>
                  <a:lnTo>
                    <a:pt x="0" y="2856278"/>
                  </a:lnTo>
                  <a:lnTo>
                    <a:pt x="0" y="355951"/>
                  </a:lnTo>
                  <a:lnTo>
                    <a:pt x="558657" y="286595"/>
                  </a:lnTo>
                  <a:cubicBezTo>
                    <a:pt x="1842318" y="130078"/>
                    <a:pt x="3045220" y="4069"/>
                    <a:pt x="3925082" y="97"/>
                  </a:cubicBezTo>
                  <a:close/>
                </a:path>
              </a:pathLst>
            </a:custGeom>
            <a:solidFill>
              <a:srgbClr val="244C89"/>
            </a:solidFill>
            <a:ln w="38100" cap="flat" cmpd="sng" algn="ctr">
              <a:noFill/>
              <a:prstDash val="solid"/>
              <a:miter lim="800000"/>
            </a:ln>
            <a:effectLst>
              <a:outerShdw blurRad="635000" dist="381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cs typeface="+mn-ea"/>
                <a:sym typeface="+mn-lt"/>
              </a:endParaRPr>
            </a:p>
          </p:txBody>
        </p:sp>
        <p:sp>
          <p:nvSpPr>
            <p:cNvPr id="21" name="任意多边形: 形状 20">
              <a:extLst>
                <a:ext uri="{FF2B5EF4-FFF2-40B4-BE49-F238E27FC236}">
                  <a16:creationId xmlns:a16="http://schemas.microsoft.com/office/drawing/2014/main" id="{30E0B07A-B6CD-47A0-B00C-4C1091F2CB79}"/>
                </a:ext>
              </a:extLst>
            </p:cNvPr>
            <p:cNvSpPr/>
            <p:nvPr/>
          </p:nvSpPr>
          <p:spPr>
            <a:xfrm>
              <a:off x="-133745" y="4935769"/>
              <a:ext cx="12459490" cy="2918944"/>
            </a:xfrm>
            <a:custGeom>
              <a:avLst/>
              <a:gdLst>
                <a:gd name="connsiteX0" fmla="*/ 3925082 w 12192000"/>
                <a:gd name="connsiteY0" fmla="*/ 97 h 2856278"/>
                <a:gd name="connsiteX1" fmla="*/ 4391026 w 12192000"/>
                <a:gd name="connsiteY1" fmla="*/ 11743 h 2856278"/>
                <a:gd name="connsiteX2" fmla="*/ 6096000 w 12192000"/>
                <a:gd name="connsiteY2" fmla="*/ 868993 h 2856278"/>
                <a:gd name="connsiteX3" fmla="*/ 7800975 w 12192000"/>
                <a:gd name="connsiteY3" fmla="*/ 11743 h 2856278"/>
                <a:gd name="connsiteX4" fmla="*/ 12187722 w 12192000"/>
                <a:gd name="connsiteY4" fmla="*/ 355276 h 2856278"/>
                <a:gd name="connsiteX5" fmla="*/ 12192000 w 12192000"/>
                <a:gd name="connsiteY5" fmla="*/ 355818 h 2856278"/>
                <a:gd name="connsiteX6" fmla="*/ 12192000 w 12192000"/>
                <a:gd name="connsiteY6" fmla="*/ 2856278 h 2856278"/>
                <a:gd name="connsiteX7" fmla="*/ 0 w 12192000"/>
                <a:gd name="connsiteY7" fmla="*/ 2856278 h 2856278"/>
                <a:gd name="connsiteX8" fmla="*/ 0 w 12192000"/>
                <a:gd name="connsiteY8" fmla="*/ 355951 h 2856278"/>
                <a:gd name="connsiteX9" fmla="*/ 558657 w 12192000"/>
                <a:gd name="connsiteY9" fmla="*/ 286595 h 2856278"/>
                <a:gd name="connsiteX10" fmla="*/ 3925082 w 12192000"/>
                <a:gd name="connsiteY10" fmla="*/ 97 h 28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856278">
                  <a:moveTo>
                    <a:pt x="3925082" y="97"/>
                  </a:moveTo>
                  <a:cubicBezTo>
                    <a:pt x="4092675" y="-659"/>
                    <a:pt x="4248547" y="3012"/>
                    <a:pt x="4391026" y="11743"/>
                  </a:cubicBezTo>
                  <a:cubicBezTo>
                    <a:pt x="5530851" y="81593"/>
                    <a:pt x="5813425" y="475293"/>
                    <a:pt x="6096000" y="868993"/>
                  </a:cubicBezTo>
                  <a:cubicBezTo>
                    <a:pt x="6378575" y="475293"/>
                    <a:pt x="6661150" y="81593"/>
                    <a:pt x="7800975" y="11743"/>
                  </a:cubicBezTo>
                  <a:cubicBezTo>
                    <a:pt x="8798322" y="-49376"/>
                    <a:pt x="10452002" y="137453"/>
                    <a:pt x="12187722" y="355276"/>
                  </a:cubicBezTo>
                  <a:lnTo>
                    <a:pt x="12192000" y="355818"/>
                  </a:lnTo>
                  <a:lnTo>
                    <a:pt x="12192000" y="2856278"/>
                  </a:lnTo>
                  <a:lnTo>
                    <a:pt x="0" y="2856278"/>
                  </a:lnTo>
                  <a:lnTo>
                    <a:pt x="0" y="355951"/>
                  </a:lnTo>
                  <a:lnTo>
                    <a:pt x="558657" y="286595"/>
                  </a:lnTo>
                  <a:cubicBezTo>
                    <a:pt x="1842318" y="130078"/>
                    <a:pt x="3045220" y="4069"/>
                    <a:pt x="3925082" y="97"/>
                  </a:cubicBezTo>
                  <a:close/>
                </a:path>
              </a:pathLst>
            </a:custGeom>
            <a:noFill/>
            <a:ln w="38100" cap="flat" cmpd="sng" algn="ctr">
              <a:solidFill>
                <a:schemeClr val="bg1"/>
              </a:solidFill>
              <a:prstDash val="solid"/>
              <a:miter lim="800000"/>
              <a:extLst>
                <a:ext uri="{C807C97D-BFC1-408E-A445-0C87EB9F89A2}">
                  <ask:lineSketchStyleProps xmlns:ask="http://schemas.microsoft.com/office/drawing/2018/sketchyshapes" sd="1219033472">
                    <a:custGeom>
                      <a:avLst/>
                      <a:gdLst>
                        <a:gd name="connsiteX0" fmla="*/ 4011197 w 12459490"/>
                        <a:gd name="connsiteY0" fmla="*/ 99 h 2918944"/>
                        <a:gd name="connsiteX1" fmla="*/ 4487364 w 12459490"/>
                        <a:gd name="connsiteY1" fmla="*/ 12000 h 2918944"/>
                        <a:gd name="connsiteX2" fmla="*/ 6229745 w 12459490"/>
                        <a:gd name="connsiteY2" fmla="*/ 888058 h 2918944"/>
                        <a:gd name="connsiteX3" fmla="*/ 7972126 w 12459490"/>
                        <a:gd name="connsiteY3" fmla="*/ 12000 h 2918944"/>
                        <a:gd name="connsiteX4" fmla="*/ 12455118 w 12459490"/>
                        <a:gd name="connsiteY4" fmla="*/ 363070 h 2918944"/>
                        <a:gd name="connsiteX5" fmla="*/ 12459490 w 12459490"/>
                        <a:gd name="connsiteY5" fmla="*/ 363624 h 2918944"/>
                        <a:gd name="connsiteX6" fmla="*/ 12459490 w 12459490"/>
                        <a:gd name="connsiteY6" fmla="*/ 2918943 h 2918944"/>
                        <a:gd name="connsiteX7" fmla="*/ 0 w 12459490"/>
                        <a:gd name="connsiteY7" fmla="*/ 2918943 h 2918944"/>
                        <a:gd name="connsiteX8" fmla="*/ 0 w 12459490"/>
                        <a:gd name="connsiteY8" fmla="*/ 363760 h 2918944"/>
                        <a:gd name="connsiteX9" fmla="*/ 570913 w 12459490"/>
                        <a:gd name="connsiteY9" fmla="*/ 292882 h 2918944"/>
                        <a:gd name="connsiteX10" fmla="*/ 4011197 w 12459490"/>
                        <a:gd name="connsiteY10" fmla="*/ 99 h 291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59490" h="2918944" extrusionOk="0">
                          <a:moveTo>
                            <a:pt x="4011197" y="99"/>
                          </a:moveTo>
                          <a:cubicBezTo>
                            <a:pt x="4170782" y="-7881"/>
                            <a:pt x="4337074" y="4836"/>
                            <a:pt x="4487364" y="12000"/>
                          </a:cubicBezTo>
                          <a:cubicBezTo>
                            <a:pt x="5678816" y="88987"/>
                            <a:pt x="5890087" y="487338"/>
                            <a:pt x="6229745" y="888058"/>
                          </a:cubicBezTo>
                          <a:cubicBezTo>
                            <a:pt x="6487083" y="516419"/>
                            <a:pt x="6804350" y="99654"/>
                            <a:pt x="7972126" y="12000"/>
                          </a:cubicBezTo>
                          <a:cubicBezTo>
                            <a:pt x="8908819" y="-95618"/>
                            <a:pt x="10920770" y="254881"/>
                            <a:pt x="12455118" y="363070"/>
                          </a:cubicBezTo>
                          <a:cubicBezTo>
                            <a:pt x="12456278" y="363548"/>
                            <a:pt x="12457531" y="363712"/>
                            <a:pt x="12459490" y="363624"/>
                          </a:cubicBezTo>
                          <a:cubicBezTo>
                            <a:pt x="12547129" y="1636601"/>
                            <a:pt x="12386811" y="2428549"/>
                            <a:pt x="12459490" y="2918943"/>
                          </a:cubicBezTo>
                          <a:cubicBezTo>
                            <a:pt x="7634668" y="2870712"/>
                            <a:pt x="1525244" y="3003398"/>
                            <a:pt x="0" y="2918943"/>
                          </a:cubicBezTo>
                          <a:cubicBezTo>
                            <a:pt x="-38581" y="2114943"/>
                            <a:pt x="63341" y="1098990"/>
                            <a:pt x="0" y="363760"/>
                          </a:cubicBezTo>
                          <a:cubicBezTo>
                            <a:pt x="131605" y="335462"/>
                            <a:pt x="473377" y="336960"/>
                            <a:pt x="570913" y="292882"/>
                          </a:cubicBezTo>
                          <a:cubicBezTo>
                            <a:pt x="1944170" y="224378"/>
                            <a:pt x="3119675" y="83326"/>
                            <a:pt x="4011197" y="99"/>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cs typeface="+mn-ea"/>
                <a:sym typeface="+mn-lt"/>
              </a:endParaRPr>
            </a:p>
          </p:txBody>
        </p:sp>
      </p:grpSp>
      <p:sp>
        <p:nvSpPr>
          <p:cNvPr id="2" name="TextBox 59">
            <a:extLst>
              <a:ext uri="{FF2B5EF4-FFF2-40B4-BE49-F238E27FC236}">
                <a16:creationId xmlns:a16="http://schemas.microsoft.com/office/drawing/2014/main" id="{B9DA3DC2-6C37-262F-B44A-AA9F907AEEAC}"/>
              </a:ext>
            </a:extLst>
          </p:cNvPr>
          <p:cNvSpPr txBox="1">
            <a:spLocks noChangeArrowheads="1"/>
          </p:cNvSpPr>
          <p:nvPr/>
        </p:nvSpPr>
        <p:spPr bwMode="auto">
          <a:xfrm>
            <a:off x="4591540" y="5909800"/>
            <a:ext cx="3996875"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chemeClr val="bg1"/>
                </a:solidFill>
                <a:latin typeface="微软雅黑" panose="020B0503020204020204" pitchFamily="34" charset="-122"/>
                <a:ea typeface="+mn-ea"/>
                <a:cs typeface="+mn-ea"/>
                <a:sym typeface="+mn-lt"/>
              </a:rPr>
              <a:t>宋思静</a:t>
            </a:r>
            <a:r>
              <a:rPr lang="en-US" altLang="zh-CN" sz="2400" b="1" dirty="0">
                <a:solidFill>
                  <a:schemeClr val="bg1"/>
                </a:solidFill>
                <a:latin typeface="微软雅黑" panose="020B0503020204020204" pitchFamily="34" charset="-122"/>
                <a:ea typeface="+mn-ea"/>
                <a:cs typeface="+mn-ea"/>
                <a:sym typeface="+mn-lt"/>
              </a:rPr>
              <a:t>	2023.3.4</a:t>
            </a:r>
            <a:endParaRPr lang="zh-CN" altLang="en-US" sz="2400" b="1" dirty="0">
              <a:solidFill>
                <a:schemeClr val="bg1"/>
              </a:solidFill>
              <a:latin typeface="微软雅黑" panose="020B0503020204020204" pitchFamily="34" charset="-122"/>
              <a:ea typeface="+mn-ea"/>
              <a:cs typeface="+mn-ea"/>
              <a:sym typeface="+mn-lt"/>
            </a:endParaRPr>
          </a:p>
        </p:txBody>
      </p:sp>
    </p:spTree>
    <p:extLst>
      <p:ext uri="{BB962C8B-B14F-4D97-AF65-F5344CB8AC3E}">
        <p14:creationId xmlns:p14="http://schemas.microsoft.com/office/powerpoint/2010/main" val="3110985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Federated Learning(FL)</a:t>
            </a:r>
            <a:endParaRPr lang="zh-CN" altLang="en-US" sz="2400" b="1" dirty="0">
              <a:solidFill>
                <a:srgbClr val="313D51"/>
              </a:solidFill>
              <a:latin typeface="微软雅黑" panose="020B0503020204020204" pitchFamily="34" charset="-122"/>
              <a:ea typeface="+mn-ea"/>
              <a:cs typeface="+mn-ea"/>
              <a:sym typeface="+mn-lt"/>
            </a:endParaRPr>
          </a:p>
        </p:txBody>
      </p:sp>
      <p:pic>
        <p:nvPicPr>
          <p:cNvPr id="2" name="图片 1">
            <a:extLst>
              <a:ext uri="{FF2B5EF4-FFF2-40B4-BE49-F238E27FC236}">
                <a16:creationId xmlns:a16="http://schemas.microsoft.com/office/drawing/2014/main" id="{F21B3CFA-351B-FF7F-94F7-AD0A776BB7A9}"/>
              </a:ext>
            </a:extLst>
          </p:cNvPr>
          <p:cNvPicPr>
            <a:picLocks noChangeAspect="1"/>
          </p:cNvPicPr>
          <p:nvPr/>
        </p:nvPicPr>
        <p:blipFill>
          <a:blip r:embed="rId3"/>
          <a:stretch>
            <a:fillRect/>
          </a:stretch>
        </p:blipFill>
        <p:spPr>
          <a:xfrm>
            <a:off x="228614" y="1644960"/>
            <a:ext cx="4286848" cy="3915321"/>
          </a:xfrm>
          <a:prstGeom prst="rect">
            <a:avLst/>
          </a:prstGeom>
        </p:spPr>
      </p:pic>
      <p:pic>
        <p:nvPicPr>
          <p:cNvPr id="5" name="图片 4">
            <a:extLst>
              <a:ext uri="{FF2B5EF4-FFF2-40B4-BE49-F238E27FC236}">
                <a16:creationId xmlns:a16="http://schemas.microsoft.com/office/drawing/2014/main" id="{295258D0-71F1-F750-9082-8FD5DFA8E9CD}"/>
              </a:ext>
            </a:extLst>
          </p:cNvPr>
          <p:cNvPicPr>
            <a:picLocks noChangeAspect="1"/>
          </p:cNvPicPr>
          <p:nvPr/>
        </p:nvPicPr>
        <p:blipFill>
          <a:blip r:embed="rId4"/>
          <a:stretch>
            <a:fillRect/>
          </a:stretch>
        </p:blipFill>
        <p:spPr>
          <a:xfrm>
            <a:off x="4138339" y="1673539"/>
            <a:ext cx="3915321" cy="3886742"/>
          </a:xfrm>
          <a:prstGeom prst="rect">
            <a:avLst/>
          </a:prstGeom>
        </p:spPr>
      </p:pic>
      <p:pic>
        <p:nvPicPr>
          <p:cNvPr id="10" name="图片 9">
            <a:extLst>
              <a:ext uri="{FF2B5EF4-FFF2-40B4-BE49-F238E27FC236}">
                <a16:creationId xmlns:a16="http://schemas.microsoft.com/office/drawing/2014/main" id="{AAAF435B-AB0C-F23C-1DCA-07355CBEC9C5}"/>
              </a:ext>
            </a:extLst>
          </p:cNvPr>
          <p:cNvPicPr>
            <a:picLocks noChangeAspect="1"/>
          </p:cNvPicPr>
          <p:nvPr/>
        </p:nvPicPr>
        <p:blipFill>
          <a:blip r:embed="rId5"/>
          <a:stretch>
            <a:fillRect/>
          </a:stretch>
        </p:blipFill>
        <p:spPr>
          <a:xfrm>
            <a:off x="7981379" y="1759276"/>
            <a:ext cx="3982006" cy="3829584"/>
          </a:xfrm>
          <a:prstGeom prst="rect">
            <a:avLst/>
          </a:prstGeom>
        </p:spPr>
      </p:pic>
    </p:spTree>
    <p:extLst>
      <p:ext uri="{BB962C8B-B14F-4D97-AF65-F5344CB8AC3E}">
        <p14:creationId xmlns:p14="http://schemas.microsoft.com/office/powerpoint/2010/main" val="116780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Federated Learning(FL)</a:t>
            </a:r>
            <a:endParaRPr lang="zh-CN" altLang="en-US" sz="2400" b="1" dirty="0">
              <a:solidFill>
                <a:srgbClr val="313D51"/>
              </a:solidFill>
              <a:latin typeface="微软雅黑" panose="020B0503020204020204" pitchFamily="34" charset="-122"/>
              <a:ea typeface="+mn-ea"/>
              <a:cs typeface="+mn-ea"/>
              <a:sym typeface="+mn-lt"/>
            </a:endParaRPr>
          </a:p>
        </p:txBody>
      </p:sp>
      <p:pic>
        <p:nvPicPr>
          <p:cNvPr id="3" name="图片 2">
            <a:extLst>
              <a:ext uri="{FF2B5EF4-FFF2-40B4-BE49-F238E27FC236}">
                <a16:creationId xmlns:a16="http://schemas.microsoft.com/office/drawing/2014/main" id="{3F30BAAD-F963-2DC0-BB4E-E66E9DE7A1F7}"/>
              </a:ext>
            </a:extLst>
          </p:cNvPr>
          <p:cNvPicPr>
            <a:picLocks noChangeAspect="1"/>
          </p:cNvPicPr>
          <p:nvPr/>
        </p:nvPicPr>
        <p:blipFill>
          <a:blip r:embed="rId3"/>
          <a:stretch>
            <a:fillRect/>
          </a:stretch>
        </p:blipFill>
        <p:spPr>
          <a:xfrm>
            <a:off x="4196483" y="1516546"/>
            <a:ext cx="3905795" cy="3915321"/>
          </a:xfrm>
          <a:prstGeom prst="rect">
            <a:avLst/>
          </a:prstGeom>
        </p:spPr>
      </p:pic>
      <p:pic>
        <p:nvPicPr>
          <p:cNvPr id="4" name="图片 3">
            <a:extLst>
              <a:ext uri="{FF2B5EF4-FFF2-40B4-BE49-F238E27FC236}">
                <a16:creationId xmlns:a16="http://schemas.microsoft.com/office/drawing/2014/main" id="{86F00C95-AB09-4BE3-7FEE-A894727ED0AE}"/>
              </a:ext>
            </a:extLst>
          </p:cNvPr>
          <p:cNvPicPr>
            <a:picLocks noChangeAspect="1"/>
          </p:cNvPicPr>
          <p:nvPr/>
        </p:nvPicPr>
        <p:blipFill>
          <a:blip r:embed="rId4"/>
          <a:stretch>
            <a:fillRect/>
          </a:stretch>
        </p:blipFill>
        <p:spPr>
          <a:xfrm>
            <a:off x="8102278" y="1535598"/>
            <a:ext cx="3905795" cy="3877216"/>
          </a:xfrm>
          <a:prstGeom prst="rect">
            <a:avLst/>
          </a:prstGeom>
        </p:spPr>
      </p:pic>
      <p:pic>
        <p:nvPicPr>
          <p:cNvPr id="6" name="图片 5">
            <a:extLst>
              <a:ext uri="{FF2B5EF4-FFF2-40B4-BE49-F238E27FC236}">
                <a16:creationId xmlns:a16="http://schemas.microsoft.com/office/drawing/2014/main" id="{481E16EA-AD25-2856-9746-DCDB06A9F5BB}"/>
              </a:ext>
            </a:extLst>
          </p:cNvPr>
          <p:cNvPicPr>
            <a:picLocks noChangeAspect="1"/>
          </p:cNvPicPr>
          <p:nvPr/>
        </p:nvPicPr>
        <p:blipFill>
          <a:blip r:embed="rId5"/>
          <a:stretch>
            <a:fillRect/>
          </a:stretch>
        </p:blipFill>
        <p:spPr>
          <a:xfrm>
            <a:off x="419140" y="1570487"/>
            <a:ext cx="3905795" cy="3913638"/>
          </a:xfrm>
          <a:prstGeom prst="rect">
            <a:avLst/>
          </a:prstGeom>
        </p:spPr>
      </p:pic>
    </p:spTree>
    <p:extLst>
      <p:ext uri="{BB962C8B-B14F-4D97-AF65-F5344CB8AC3E}">
        <p14:creationId xmlns:p14="http://schemas.microsoft.com/office/powerpoint/2010/main" val="3135903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06FE7CF-37E6-F4C8-681F-AA5F3B240563}"/>
              </a:ext>
            </a:extLst>
          </p:cNvPr>
          <p:cNvPicPr>
            <a:picLocks noChangeAspect="1"/>
          </p:cNvPicPr>
          <p:nvPr/>
        </p:nvPicPr>
        <p:blipFill rotWithShape="1">
          <a:blip r:embed="rId3"/>
          <a:srcRect t="18717"/>
          <a:stretch/>
        </p:blipFill>
        <p:spPr>
          <a:xfrm>
            <a:off x="2657495" y="1963943"/>
            <a:ext cx="6647748" cy="4687469"/>
          </a:xfrm>
          <a:prstGeom prst="rect">
            <a:avLst/>
          </a:prstGeom>
        </p:spPr>
      </p:pic>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err="1">
                <a:solidFill>
                  <a:srgbClr val="313D51"/>
                </a:solidFill>
                <a:latin typeface="微软雅黑" panose="020B0503020204020204" pitchFamily="34" charset="-122"/>
                <a:ea typeface="+mn-ea"/>
                <a:cs typeface="+mn-ea"/>
                <a:sym typeface="+mn-lt"/>
              </a:rPr>
              <a:t>Fedavg</a:t>
            </a:r>
            <a:endParaRPr lang="zh-CN" altLang="en-US" sz="2400" b="1" dirty="0">
              <a:solidFill>
                <a:srgbClr val="313D51"/>
              </a:solidFill>
              <a:latin typeface="微软雅黑" panose="020B0503020204020204" pitchFamily="34" charset="-122"/>
              <a:ea typeface="+mn-ea"/>
              <a:cs typeface="+mn-ea"/>
              <a:sym typeface="+mn-lt"/>
            </a:endParaRPr>
          </a:p>
        </p:txBody>
      </p:sp>
      <p:pic>
        <p:nvPicPr>
          <p:cNvPr id="2" name="图片 1">
            <a:extLst>
              <a:ext uri="{FF2B5EF4-FFF2-40B4-BE49-F238E27FC236}">
                <a16:creationId xmlns:a16="http://schemas.microsoft.com/office/drawing/2014/main" id="{32C2FFBC-6C53-663E-8591-D170E57E3146}"/>
              </a:ext>
            </a:extLst>
          </p:cNvPr>
          <p:cNvPicPr>
            <a:picLocks noChangeAspect="1"/>
          </p:cNvPicPr>
          <p:nvPr/>
        </p:nvPicPr>
        <p:blipFill>
          <a:blip r:embed="rId4"/>
          <a:stretch>
            <a:fillRect/>
          </a:stretch>
        </p:blipFill>
        <p:spPr>
          <a:xfrm>
            <a:off x="225688" y="963678"/>
            <a:ext cx="5172797" cy="1000265"/>
          </a:xfrm>
          <a:prstGeom prst="rect">
            <a:avLst/>
          </a:prstGeom>
        </p:spPr>
      </p:pic>
      <p:pic>
        <p:nvPicPr>
          <p:cNvPr id="5" name="图片 4">
            <a:extLst>
              <a:ext uri="{FF2B5EF4-FFF2-40B4-BE49-F238E27FC236}">
                <a16:creationId xmlns:a16="http://schemas.microsoft.com/office/drawing/2014/main" id="{42467399-A860-5CFC-0F65-7598DEE05365}"/>
              </a:ext>
            </a:extLst>
          </p:cNvPr>
          <p:cNvPicPr>
            <a:picLocks noChangeAspect="1"/>
          </p:cNvPicPr>
          <p:nvPr/>
        </p:nvPicPr>
        <p:blipFill>
          <a:blip r:embed="rId5"/>
          <a:stretch>
            <a:fillRect/>
          </a:stretch>
        </p:blipFill>
        <p:spPr>
          <a:xfrm>
            <a:off x="5893820" y="944626"/>
            <a:ext cx="6182588" cy="1019317"/>
          </a:xfrm>
          <a:prstGeom prst="rect">
            <a:avLst/>
          </a:prstGeom>
        </p:spPr>
      </p:pic>
      <p:sp>
        <p:nvSpPr>
          <p:cNvPr id="10" name="箭头: 右 9">
            <a:extLst>
              <a:ext uri="{FF2B5EF4-FFF2-40B4-BE49-F238E27FC236}">
                <a16:creationId xmlns:a16="http://schemas.microsoft.com/office/drawing/2014/main" id="{7932397D-1B9E-1B4C-2151-7BA627AE5111}"/>
              </a:ext>
            </a:extLst>
          </p:cNvPr>
          <p:cNvSpPr/>
          <p:nvPr/>
        </p:nvSpPr>
        <p:spPr>
          <a:xfrm>
            <a:off x="5282119" y="1206230"/>
            <a:ext cx="611701" cy="466926"/>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1" name="矩形 10">
            <a:extLst>
              <a:ext uri="{FF2B5EF4-FFF2-40B4-BE49-F238E27FC236}">
                <a16:creationId xmlns:a16="http://schemas.microsoft.com/office/drawing/2014/main" id="{212D35C1-6F91-370B-E00E-654EAFB39845}"/>
              </a:ext>
            </a:extLst>
          </p:cNvPr>
          <p:cNvSpPr/>
          <p:nvPr/>
        </p:nvSpPr>
        <p:spPr>
          <a:xfrm>
            <a:off x="3307404" y="3429000"/>
            <a:ext cx="3949430" cy="64688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EB1B9A-7459-7811-C4DD-7B9B6A751730}"/>
              </a:ext>
            </a:extLst>
          </p:cNvPr>
          <p:cNvSpPr/>
          <p:nvPr/>
        </p:nvSpPr>
        <p:spPr>
          <a:xfrm>
            <a:off x="2743200" y="4075889"/>
            <a:ext cx="3762301" cy="64688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96544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8913899"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Personalized Federated Learning</a:t>
            </a:r>
            <a:endParaRPr lang="zh-CN" altLang="en-US" sz="2400" b="1" dirty="0">
              <a:solidFill>
                <a:srgbClr val="313D51"/>
              </a:solidFill>
              <a:latin typeface="微软雅黑" panose="020B0503020204020204" pitchFamily="34" charset="-122"/>
              <a:ea typeface="+mn-ea"/>
              <a:cs typeface="+mn-ea"/>
              <a:sym typeface="+mn-lt"/>
            </a:endParaRPr>
          </a:p>
        </p:txBody>
      </p:sp>
      <p:sp>
        <p:nvSpPr>
          <p:cNvPr id="4" name="文本框 3">
            <a:extLst>
              <a:ext uri="{FF2B5EF4-FFF2-40B4-BE49-F238E27FC236}">
                <a16:creationId xmlns:a16="http://schemas.microsoft.com/office/drawing/2014/main" id="{79E3EF3F-E6DE-22FF-515C-26E69387A31F}"/>
              </a:ext>
            </a:extLst>
          </p:cNvPr>
          <p:cNvSpPr txBox="1"/>
          <p:nvPr/>
        </p:nvSpPr>
        <p:spPr>
          <a:xfrm>
            <a:off x="1510218" y="2135859"/>
            <a:ext cx="8100710" cy="2308324"/>
          </a:xfrm>
          <a:prstGeom prst="rect">
            <a:avLst/>
          </a:prstGeom>
          <a:noFill/>
        </p:spPr>
        <p:txBody>
          <a:bodyPr wrap="square">
            <a:spAutoFit/>
          </a:bodyPr>
          <a:lstStyle/>
          <a:p>
            <a:pPr marL="285750" indent="-285750">
              <a:buFont typeface="Arial" panose="020B0604020202020204" pitchFamily="34" charset="0"/>
              <a:buChar char="•"/>
            </a:pP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大部分工作都是基于分布式数据均匀分布的假设。不考虑不同参与者之间由于与各种网络场景冲突而收集到的数据的</a:t>
            </a:r>
            <a:r>
              <a:rPr lang="zh-CN" altLang="en-US" b="1" dirty="0">
                <a:solidFill>
                  <a:srgbClr val="313D51"/>
                </a:solidFill>
                <a:cs typeface="+mn-ea"/>
              </a:rPr>
              <a:t>异质性</a:t>
            </a:r>
            <a:r>
              <a:rPr lang="zh-CN" altLang="en-US" sz="1800" b="1" dirty="0">
                <a:solidFill>
                  <a:srgbClr val="313D51"/>
                </a:solidFill>
                <a:ea typeface="+mn-ea"/>
                <a:cs typeface="+mn-ea"/>
                <a:sym typeface="+mn-lt"/>
              </a:rPr>
              <a:t>差异，即非独立同分布数据分布</a:t>
            </a:r>
            <a:r>
              <a:rPr lang="en-US" altLang="zh-CN" sz="1800" b="1" dirty="0">
                <a:solidFill>
                  <a:srgbClr val="313D51"/>
                </a:solidFill>
                <a:ea typeface="+mn-ea"/>
                <a:cs typeface="+mn-ea"/>
                <a:sym typeface="+mn-lt"/>
              </a:rPr>
              <a:t>non </a:t>
            </a:r>
            <a:r>
              <a:rPr lang="en-US" altLang="zh-CN" sz="1800" b="1" dirty="0" err="1">
                <a:solidFill>
                  <a:srgbClr val="313D51"/>
                </a:solidFill>
                <a:ea typeface="+mn-ea"/>
                <a:cs typeface="+mn-ea"/>
                <a:sym typeface="+mn-lt"/>
              </a:rPr>
              <a:t>i.i.d</a:t>
            </a:r>
            <a:r>
              <a:rPr lang="en-US" altLang="zh-CN" sz="1800" b="1" dirty="0">
                <a:solidFill>
                  <a:srgbClr val="313D51"/>
                </a:solidFill>
                <a:ea typeface="+mn-ea"/>
                <a:cs typeface="+mn-ea"/>
                <a:sym typeface="+mn-lt"/>
              </a:rPr>
              <a:t> ( Independently Identically Distribution)</a:t>
            </a:r>
            <a:r>
              <a:rPr lang="zh-CN" altLang="en-US" sz="1800" b="1" dirty="0">
                <a:solidFill>
                  <a:srgbClr val="313D51"/>
                </a:solidFill>
                <a:ea typeface="+mn-ea"/>
                <a:cs typeface="+mn-ea"/>
                <a:sym typeface="+mn-lt"/>
              </a:rPr>
              <a:t>。</a:t>
            </a:r>
            <a:endParaRPr lang="en-US" altLang="zh-CN" sz="1800" b="1" dirty="0">
              <a:solidFill>
                <a:srgbClr val="313D51"/>
              </a:solidFill>
              <a:ea typeface="+mn-ea"/>
              <a:cs typeface="+mn-ea"/>
              <a:sym typeface="+mn-lt"/>
            </a:endParaRPr>
          </a:p>
          <a:p>
            <a:pPr marL="285750" indent="-285750">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buFont typeface="Arial" panose="020B0604020202020204" pitchFamily="34" charset="0"/>
              <a:buChar char="•"/>
            </a:pPr>
            <a:r>
              <a:rPr lang="zh-CN" altLang="en-US" b="1" dirty="0">
                <a:solidFill>
                  <a:srgbClr val="313D51"/>
                </a:solidFill>
                <a:cs typeface="+mn-ea"/>
              </a:rPr>
              <a:t>为应对客户端异质性数据分布问题，个性化联邦学习（</a:t>
            </a:r>
            <a:r>
              <a:rPr lang="en-US" altLang="zh-CN" b="1" dirty="0">
                <a:solidFill>
                  <a:srgbClr val="313D51"/>
                </a:solidFill>
                <a:cs typeface="+mn-ea"/>
              </a:rPr>
              <a:t>Personalized Federated Learning</a:t>
            </a:r>
            <a:r>
              <a:rPr lang="zh-CN" altLang="en-US" b="1" dirty="0">
                <a:solidFill>
                  <a:srgbClr val="313D51"/>
                </a:solidFill>
                <a:cs typeface="+mn-ea"/>
              </a:rPr>
              <a:t>，</a:t>
            </a:r>
            <a:r>
              <a:rPr lang="en-US" altLang="zh-CN" b="1" dirty="0">
                <a:solidFill>
                  <a:srgbClr val="313D51"/>
                </a:solidFill>
                <a:cs typeface="+mn-ea"/>
              </a:rPr>
              <a:t>PFL</a:t>
            </a:r>
            <a:r>
              <a:rPr lang="zh-CN" altLang="en-US" b="1" dirty="0">
                <a:solidFill>
                  <a:srgbClr val="313D51"/>
                </a:solidFill>
                <a:cs typeface="+mn-ea"/>
              </a:rPr>
              <a:t>）允许每个客户端使用个性化的模型，而不是共享的全局模型。</a:t>
            </a:r>
            <a:r>
              <a:rPr lang="en-US" altLang="zh-CN" b="1" dirty="0">
                <a:solidFill>
                  <a:srgbClr val="313D51"/>
                </a:solidFill>
                <a:cs typeface="+mn-ea"/>
              </a:rPr>
              <a:t>PFL </a:t>
            </a:r>
            <a:r>
              <a:rPr lang="zh-CN" altLang="en-US" b="1" dirty="0">
                <a:solidFill>
                  <a:srgbClr val="313D51"/>
                </a:solidFill>
                <a:cs typeface="+mn-ea"/>
              </a:rPr>
              <a:t>的关键挑战是如何基于联邦学习进行模型训练，同时允许每个客户端保持自己的独特模型，并限制通信成本。</a:t>
            </a:r>
          </a:p>
        </p:txBody>
      </p:sp>
    </p:spTree>
    <p:extLst>
      <p:ext uri="{BB962C8B-B14F-4D97-AF65-F5344CB8AC3E}">
        <p14:creationId xmlns:p14="http://schemas.microsoft.com/office/powerpoint/2010/main" val="251346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CNN(Convolutional Neural Network)</a:t>
            </a:r>
            <a:endParaRPr lang="zh-CN" altLang="en-US" sz="2400" b="1" dirty="0">
              <a:solidFill>
                <a:srgbClr val="313D51"/>
              </a:solidFill>
              <a:latin typeface="微软雅黑" panose="020B0503020204020204" pitchFamily="34" charset="-122"/>
              <a:ea typeface="+mn-ea"/>
              <a:cs typeface="+mn-ea"/>
              <a:sym typeface="+mn-lt"/>
            </a:endParaRPr>
          </a:p>
        </p:txBody>
      </p:sp>
      <p:pic>
        <p:nvPicPr>
          <p:cNvPr id="3" name="图片 2">
            <a:extLst>
              <a:ext uri="{FF2B5EF4-FFF2-40B4-BE49-F238E27FC236}">
                <a16:creationId xmlns:a16="http://schemas.microsoft.com/office/drawing/2014/main" id="{696193A5-CC0D-1F32-1BA1-2B57EF98F342}"/>
              </a:ext>
            </a:extLst>
          </p:cNvPr>
          <p:cNvPicPr>
            <a:picLocks noChangeAspect="1"/>
          </p:cNvPicPr>
          <p:nvPr/>
        </p:nvPicPr>
        <p:blipFill>
          <a:blip r:embed="rId3"/>
          <a:stretch>
            <a:fillRect/>
          </a:stretch>
        </p:blipFill>
        <p:spPr>
          <a:xfrm>
            <a:off x="459987" y="1749969"/>
            <a:ext cx="6398013" cy="3535744"/>
          </a:xfrm>
          <a:prstGeom prst="rect">
            <a:avLst/>
          </a:prstGeom>
        </p:spPr>
      </p:pic>
      <p:sp>
        <p:nvSpPr>
          <p:cNvPr id="14" name="TextBox 28">
            <a:extLst>
              <a:ext uri="{FF2B5EF4-FFF2-40B4-BE49-F238E27FC236}">
                <a16:creationId xmlns:a16="http://schemas.microsoft.com/office/drawing/2014/main" id="{DF855AAF-199C-E6EC-1F5A-6D344D949CE4}"/>
              </a:ext>
            </a:extLst>
          </p:cNvPr>
          <p:cNvSpPr txBox="1"/>
          <p:nvPr/>
        </p:nvSpPr>
        <p:spPr>
          <a:xfrm>
            <a:off x="2682966" y="5713515"/>
            <a:ext cx="2910073"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CNN</a:t>
            </a:r>
            <a:r>
              <a:rPr lang="zh-CN" altLang="en-US" sz="1800" b="1" dirty="0">
                <a:solidFill>
                  <a:srgbClr val="313D51"/>
                </a:solidFill>
                <a:ea typeface="+mn-ea"/>
                <a:cs typeface="+mn-ea"/>
                <a:sym typeface="+mn-lt"/>
              </a:rPr>
              <a:t>卷积神经网络</a:t>
            </a:r>
            <a:endParaRPr lang="en-US" altLang="zh-CN" sz="1800" b="1" dirty="0">
              <a:solidFill>
                <a:srgbClr val="313D51"/>
              </a:solidFill>
              <a:ea typeface="+mn-ea"/>
              <a:cs typeface="+mn-ea"/>
              <a:sym typeface="+mn-lt"/>
            </a:endParaRPr>
          </a:p>
        </p:txBody>
      </p:sp>
      <p:sp>
        <p:nvSpPr>
          <p:cNvPr id="17" name="TextBox 28">
            <a:extLst>
              <a:ext uri="{FF2B5EF4-FFF2-40B4-BE49-F238E27FC236}">
                <a16:creationId xmlns:a16="http://schemas.microsoft.com/office/drawing/2014/main" id="{25513FA1-B0A3-CCC6-F2E8-B74B332CF67E}"/>
              </a:ext>
            </a:extLst>
          </p:cNvPr>
          <p:cNvSpPr txBox="1"/>
          <p:nvPr/>
        </p:nvSpPr>
        <p:spPr>
          <a:xfrm>
            <a:off x="8597747" y="5530227"/>
            <a:ext cx="2910073" cy="96904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卷积层（</a:t>
            </a:r>
            <a:r>
              <a:rPr lang="en-US" altLang="zh-CN" sz="1800" b="1" dirty="0">
                <a:solidFill>
                  <a:srgbClr val="313D51"/>
                </a:solidFill>
                <a:ea typeface="+mn-ea"/>
                <a:cs typeface="+mn-ea"/>
                <a:sym typeface="+mn-lt"/>
              </a:rPr>
              <a:t>conv</a:t>
            </a:r>
            <a:r>
              <a:rPr lang="zh-CN" altLang="en-US" sz="1800" b="1" dirty="0">
                <a:solidFill>
                  <a:srgbClr val="313D51"/>
                </a:solidFill>
                <a:ea typeface="+mn-ea"/>
                <a:cs typeface="+mn-ea"/>
                <a:sym typeface="+mn-lt"/>
              </a:rPr>
              <a:t>）</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size=3,stride=1</a:t>
            </a:r>
            <a:br>
              <a:rPr lang="en-US" altLang="zh-CN" sz="1800" b="1" dirty="0">
                <a:solidFill>
                  <a:srgbClr val="313D51"/>
                </a:solidFill>
                <a:ea typeface="+mn-ea"/>
                <a:cs typeface="+mn-ea"/>
                <a:sym typeface="+mn-lt"/>
              </a:rPr>
            </a:br>
            <a:endParaRPr lang="en-US" altLang="zh-CN" sz="1800" b="1" dirty="0">
              <a:solidFill>
                <a:srgbClr val="313D51"/>
              </a:solidFill>
              <a:ea typeface="+mn-ea"/>
              <a:cs typeface="+mn-ea"/>
              <a:sym typeface="+mn-lt"/>
            </a:endParaRPr>
          </a:p>
        </p:txBody>
      </p:sp>
      <p:pic>
        <p:nvPicPr>
          <p:cNvPr id="1026" name="Picture 2" descr="动图">
            <a:extLst>
              <a:ext uri="{FF2B5EF4-FFF2-40B4-BE49-F238E27FC236}">
                <a16:creationId xmlns:a16="http://schemas.microsoft.com/office/drawing/2014/main" id="{E5C60996-111D-A8A7-4626-25F58871A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218" y="2422068"/>
            <a:ext cx="4396902" cy="256119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370A2996-53E7-2839-98B1-EB84B1259509}"/>
              </a:ext>
            </a:extLst>
          </p:cNvPr>
          <p:cNvSpPr/>
          <p:nvPr/>
        </p:nvSpPr>
        <p:spPr>
          <a:xfrm>
            <a:off x="1634247" y="2013627"/>
            <a:ext cx="1634247" cy="220817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67537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CNN(Convolutional Neural Network)</a:t>
            </a:r>
            <a:endParaRPr lang="zh-CN" altLang="en-US" sz="2400" b="1" dirty="0">
              <a:solidFill>
                <a:srgbClr val="313D51"/>
              </a:solidFill>
              <a:latin typeface="微软雅黑" panose="020B0503020204020204" pitchFamily="34" charset="-122"/>
              <a:ea typeface="+mn-ea"/>
              <a:cs typeface="+mn-ea"/>
              <a:sym typeface="+mn-lt"/>
            </a:endParaRPr>
          </a:p>
        </p:txBody>
      </p:sp>
      <p:pic>
        <p:nvPicPr>
          <p:cNvPr id="3" name="图片 2">
            <a:extLst>
              <a:ext uri="{FF2B5EF4-FFF2-40B4-BE49-F238E27FC236}">
                <a16:creationId xmlns:a16="http://schemas.microsoft.com/office/drawing/2014/main" id="{696193A5-CC0D-1F32-1BA1-2B57EF98F342}"/>
              </a:ext>
            </a:extLst>
          </p:cNvPr>
          <p:cNvPicPr>
            <a:picLocks noChangeAspect="1"/>
          </p:cNvPicPr>
          <p:nvPr/>
        </p:nvPicPr>
        <p:blipFill>
          <a:blip r:embed="rId3"/>
          <a:stretch>
            <a:fillRect/>
          </a:stretch>
        </p:blipFill>
        <p:spPr>
          <a:xfrm>
            <a:off x="459987" y="1749969"/>
            <a:ext cx="6398013" cy="3535744"/>
          </a:xfrm>
          <a:prstGeom prst="rect">
            <a:avLst/>
          </a:prstGeom>
        </p:spPr>
      </p:pic>
      <p:sp>
        <p:nvSpPr>
          <p:cNvPr id="14" name="TextBox 28">
            <a:extLst>
              <a:ext uri="{FF2B5EF4-FFF2-40B4-BE49-F238E27FC236}">
                <a16:creationId xmlns:a16="http://schemas.microsoft.com/office/drawing/2014/main" id="{DF855AAF-199C-E6EC-1F5A-6D344D949CE4}"/>
              </a:ext>
            </a:extLst>
          </p:cNvPr>
          <p:cNvSpPr txBox="1"/>
          <p:nvPr/>
        </p:nvSpPr>
        <p:spPr>
          <a:xfrm>
            <a:off x="2682966" y="5713515"/>
            <a:ext cx="2910073"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CNN</a:t>
            </a:r>
            <a:r>
              <a:rPr lang="zh-CN" altLang="en-US" sz="1800" b="1" dirty="0">
                <a:solidFill>
                  <a:srgbClr val="313D51"/>
                </a:solidFill>
                <a:ea typeface="+mn-ea"/>
                <a:cs typeface="+mn-ea"/>
                <a:sym typeface="+mn-lt"/>
              </a:rPr>
              <a:t>卷积神经网络</a:t>
            </a:r>
            <a:endParaRPr lang="en-US" altLang="zh-CN" sz="1800" b="1" dirty="0">
              <a:solidFill>
                <a:srgbClr val="313D51"/>
              </a:solidFill>
              <a:ea typeface="+mn-ea"/>
              <a:cs typeface="+mn-ea"/>
              <a:sym typeface="+mn-lt"/>
            </a:endParaRPr>
          </a:p>
        </p:txBody>
      </p:sp>
      <p:sp>
        <p:nvSpPr>
          <p:cNvPr id="17" name="TextBox 28">
            <a:extLst>
              <a:ext uri="{FF2B5EF4-FFF2-40B4-BE49-F238E27FC236}">
                <a16:creationId xmlns:a16="http://schemas.microsoft.com/office/drawing/2014/main" id="{25513FA1-B0A3-CCC6-F2E8-B74B332CF67E}"/>
              </a:ext>
            </a:extLst>
          </p:cNvPr>
          <p:cNvSpPr txBox="1"/>
          <p:nvPr/>
        </p:nvSpPr>
        <p:spPr>
          <a:xfrm>
            <a:off x="8597747" y="5530227"/>
            <a:ext cx="2910073" cy="96904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池化层（</a:t>
            </a:r>
            <a:r>
              <a:rPr lang="en-US" altLang="zh-CN" sz="1800" b="1" dirty="0">
                <a:solidFill>
                  <a:srgbClr val="313D51"/>
                </a:solidFill>
                <a:ea typeface="+mn-ea"/>
                <a:cs typeface="+mn-ea"/>
                <a:sym typeface="+mn-lt"/>
              </a:rPr>
              <a:t>pool</a:t>
            </a:r>
            <a:r>
              <a:rPr lang="zh-CN" altLang="en-US" sz="1800" b="1" dirty="0">
                <a:solidFill>
                  <a:srgbClr val="313D51"/>
                </a:solidFill>
                <a:ea typeface="+mn-ea"/>
                <a:cs typeface="+mn-ea"/>
                <a:sym typeface="+mn-lt"/>
              </a:rPr>
              <a:t>）</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size=2,stride=2</a:t>
            </a:r>
            <a:br>
              <a:rPr lang="en-US" altLang="zh-CN" sz="1800" b="1" dirty="0">
                <a:solidFill>
                  <a:srgbClr val="313D51"/>
                </a:solidFill>
                <a:ea typeface="+mn-ea"/>
                <a:cs typeface="+mn-ea"/>
                <a:sym typeface="+mn-lt"/>
              </a:rPr>
            </a:br>
            <a:endParaRPr lang="en-US" altLang="zh-CN" sz="1800" b="1" dirty="0">
              <a:solidFill>
                <a:srgbClr val="313D51"/>
              </a:solidFill>
              <a:ea typeface="+mn-ea"/>
              <a:cs typeface="+mn-ea"/>
              <a:sym typeface="+mn-lt"/>
            </a:endParaRPr>
          </a:p>
        </p:txBody>
      </p:sp>
      <p:pic>
        <p:nvPicPr>
          <p:cNvPr id="4" name="图片 3">
            <a:extLst>
              <a:ext uri="{FF2B5EF4-FFF2-40B4-BE49-F238E27FC236}">
                <a16:creationId xmlns:a16="http://schemas.microsoft.com/office/drawing/2014/main" id="{5BE68445-511D-2FB9-585D-52CBBE00CD80}"/>
              </a:ext>
            </a:extLst>
          </p:cNvPr>
          <p:cNvPicPr>
            <a:picLocks noChangeAspect="1"/>
          </p:cNvPicPr>
          <p:nvPr/>
        </p:nvPicPr>
        <p:blipFill rotWithShape="1">
          <a:blip r:embed="rId4"/>
          <a:srcRect r="62069"/>
          <a:stretch/>
        </p:blipFill>
        <p:spPr>
          <a:xfrm>
            <a:off x="7035582" y="2321763"/>
            <a:ext cx="2297897" cy="2214474"/>
          </a:xfrm>
          <a:prstGeom prst="rect">
            <a:avLst/>
          </a:prstGeom>
        </p:spPr>
      </p:pic>
      <p:pic>
        <p:nvPicPr>
          <p:cNvPr id="5" name="图片 4">
            <a:extLst>
              <a:ext uri="{FF2B5EF4-FFF2-40B4-BE49-F238E27FC236}">
                <a16:creationId xmlns:a16="http://schemas.microsoft.com/office/drawing/2014/main" id="{5FE0C717-A299-436B-214C-431B11D1AFB3}"/>
              </a:ext>
            </a:extLst>
          </p:cNvPr>
          <p:cNvPicPr>
            <a:picLocks noChangeAspect="1"/>
          </p:cNvPicPr>
          <p:nvPr/>
        </p:nvPicPr>
        <p:blipFill rotWithShape="1">
          <a:blip r:embed="rId4"/>
          <a:srcRect l="60408"/>
          <a:stretch/>
        </p:blipFill>
        <p:spPr>
          <a:xfrm>
            <a:off x="9333479" y="2321763"/>
            <a:ext cx="2398534" cy="2214474"/>
          </a:xfrm>
          <a:prstGeom prst="rect">
            <a:avLst/>
          </a:prstGeom>
        </p:spPr>
      </p:pic>
      <p:sp>
        <p:nvSpPr>
          <p:cNvPr id="6" name="矩形 5">
            <a:extLst>
              <a:ext uri="{FF2B5EF4-FFF2-40B4-BE49-F238E27FC236}">
                <a16:creationId xmlns:a16="http://schemas.microsoft.com/office/drawing/2014/main" id="{D248EADE-0664-BA2F-D9FE-9338B5F9B5D7}"/>
              </a:ext>
            </a:extLst>
          </p:cNvPr>
          <p:cNvSpPr/>
          <p:nvPr/>
        </p:nvSpPr>
        <p:spPr>
          <a:xfrm>
            <a:off x="3219855" y="2187347"/>
            <a:ext cx="1634247" cy="220817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96521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CNN(Convolutional Neural Network)</a:t>
            </a:r>
            <a:endParaRPr lang="zh-CN" altLang="en-US" sz="2400" b="1" dirty="0">
              <a:solidFill>
                <a:srgbClr val="313D51"/>
              </a:solidFill>
              <a:latin typeface="微软雅黑" panose="020B0503020204020204" pitchFamily="34" charset="-122"/>
              <a:ea typeface="+mn-ea"/>
              <a:cs typeface="+mn-ea"/>
              <a:sym typeface="+mn-lt"/>
            </a:endParaRPr>
          </a:p>
        </p:txBody>
      </p:sp>
      <p:pic>
        <p:nvPicPr>
          <p:cNvPr id="3" name="图片 2">
            <a:extLst>
              <a:ext uri="{FF2B5EF4-FFF2-40B4-BE49-F238E27FC236}">
                <a16:creationId xmlns:a16="http://schemas.microsoft.com/office/drawing/2014/main" id="{696193A5-CC0D-1F32-1BA1-2B57EF98F342}"/>
              </a:ext>
            </a:extLst>
          </p:cNvPr>
          <p:cNvPicPr>
            <a:picLocks noChangeAspect="1"/>
          </p:cNvPicPr>
          <p:nvPr/>
        </p:nvPicPr>
        <p:blipFill>
          <a:blip r:embed="rId3"/>
          <a:stretch>
            <a:fillRect/>
          </a:stretch>
        </p:blipFill>
        <p:spPr>
          <a:xfrm>
            <a:off x="459987" y="1749969"/>
            <a:ext cx="6398013" cy="3535744"/>
          </a:xfrm>
          <a:prstGeom prst="rect">
            <a:avLst/>
          </a:prstGeom>
        </p:spPr>
      </p:pic>
      <p:sp>
        <p:nvSpPr>
          <p:cNvPr id="14" name="TextBox 28">
            <a:extLst>
              <a:ext uri="{FF2B5EF4-FFF2-40B4-BE49-F238E27FC236}">
                <a16:creationId xmlns:a16="http://schemas.microsoft.com/office/drawing/2014/main" id="{DF855AAF-199C-E6EC-1F5A-6D344D949CE4}"/>
              </a:ext>
            </a:extLst>
          </p:cNvPr>
          <p:cNvSpPr txBox="1"/>
          <p:nvPr/>
        </p:nvSpPr>
        <p:spPr>
          <a:xfrm>
            <a:off x="2682966" y="5713515"/>
            <a:ext cx="2910073"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CNN</a:t>
            </a:r>
            <a:r>
              <a:rPr lang="zh-CN" altLang="en-US" sz="1800" b="1" dirty="0">
                <a:solidFill>
                  <a:srgbClr val="313D51"/>
                </a:solidFill>
                <a:ea typeface="+mn-ea"/>
                <a:cs typeface="+mn-ea"/>
                <a:sym typeface="+mn-lt"/>
              </a:rPr>
              <a:t>卷积神经网络</a:t>
            </a:r>
            <a:endParaRPr lang="en-US" altLang="zh-CN" sz="1800" b="1" dirty="0">
              <a:solidFill>
                <a:srgbClr val="313D51"/>
              </a:solidFill>
              <a:ea typeface="+mn-ea"/>
              <a:cs typeface="+mn-ea"/>
              <a:sym typeface="+mn-lt"/>
            </a:endParaRPr>
          </a:p>
        </p:txBody>
      </p:sp>
      <mc:AlternateContent xmlns:mc="http://schemas.openxmlformats.org/markup-compatibility/2006" xmlns:a14="http://schemas.microsoft.com/office/drawing/2010/main">
        <mc:Choice Requires="a14">
          <p:sp>
            <p:nvSpPr>
              <p:cNvPr id="17" name="TextBox 28">
                <a:extLst>
                  <a:ext uri="{FF2B5EF4-FFF2-40B4-BE49-F238E27FC236}">
                    <a16:creationId xmlns:a16="http://schemas.microsoft.com/office/drawing/2014/main" id="{25513FA1-B0A3-CCC6-F2E8-B74B332CF67E}"/>
                  </a:ext>
                </a:extLst>
              </p:cNvPr>
              <p:cNvSpPr txBox="1"/>
              <p:nvPr/>
            </p:nvSpPr>
            <p:spPr>
              <a:xfrm>
                <a:off x="7342877" y="2447385"/>
                <a:ext cx="4174671" cy="232679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全连接层</a:t>
                </a:r>
                <a:r>
                  <a:rPr lang="en-US" altLang="zh-CN" sz="1800" b="1" dirty="0">
                    <a:solidFill>
                      <a:srgbClr val="313D51"/>
                    </a:solidFill>
                    <a:ea typeface="+mn-ea"/>
                    <a:cs typeface="+mn-ea"/>
                    <a:sym typeface="+mn-lt"/>
                  </a:rPr>
                  <a:t>(Fully Connected Layer)</a:t>
                </a:r>
              </a:p>
              <a:p>
                <a:pPr algn="l">
                  <a:lnSpc>
                    <a:spcPct val="120000"/>
                  </a:lnSpc>
                </a:pPr>
                <a:endParaRPr lang="en-US" altLang="zh-CN" sz="1800" b="1" dirty="0">
                  <a:solidFill>
                    <a:srgbClr val="313D51"/>
                  </a:solidFill>
                  <a:ea typeface="+mn-ea"/>
                  <a:cs typeface="+mn-ea"/>
                  <a:sym typeface="+mn-lt"/>
                </a:endParaRPr>
              </a:p>
              <a:p>
                <a:pPr algn="l">
                  <a:lnSpc>
                    <a:spcPct val="120000"/>
                  </a:lnSpc>
                </a:pPr>
                <a:r>
                  <a:rPr lang="zh-CN" altLang="en-US" sz="1800" b="1" dirty="0">
                    <a:solidFill>
                      <a:srgbClr val="313D51"/>
                    </a:solidFill>
                    <a:ea typeface="+mn-ea"/>
                    <a:cs typeface="+mn-ea"/>
                    <a:sym typeface="+mn-lt"/>
                  </a:rPr>
                  <a:t>全连接层的作用主要是进行分类。根据权重每个神经元反馈的比重不一样，最后通过调整权重和网络得到分类的结果。</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14:m>
                  <m:oMathPara xmlns:m="http://schemas.openxmlformats.org/officeDocument/2006/math">
                    <m:oMathParaPr>
                      <m:jc m:val="centerGroup"/>
                    </m:oMathParaPr>
                    <m:oMath xmlns:m="http://schemas.openxmlformats.org/officeDocument/2006/math">
                      <m:r>
                        <a:rPr lang="en-US" altLang="zh-CN" sz="1800" b="1" i="1" dirty="0" smtClean="0">
                          <a:solidFill>
                            <a:srgbClr val="313D51"/>
                          </a:solidFill>
                          <a:latin typeface="Cambria Math" panose="02040503050406030204" pitchFamily="18" charset="0"/>
                          <a:ea typeface="+mn-ea"/>
                          <a:cs typeface="+mn-ea"/>
                          <a:sym typeface="+mn-lt"/>
                        </a:rPr>
                        <m:t>𝒚</m:t>
                      </m:r>
                      <m:r>
                        <a:rPr lang="en-US" altLang="zh-CN" sz="1800" b="1" i="1" dirty="0" smtClean="0">
                          <a:solidFill>
                            <a:srgbClr val="313D51"/>
                          </a:solidFill>
                          <a:latin typeface="Cambria Math" panose="02040503050406030204" pitchFamily="18" charset="0"/>
                          <a:ea typeface="+mn-ea"/>
                          <a:cs typeface="+mn-ea"/>
                          <a:sym typeface="+mn-lt"/>
                        </a:rPr>
                        <m:t>=</m:t>
                      </m:r>
                      <m:r>
                        <a:rPr lang="en-US" altLang="zh-CN" sz="1800" b="1" i="1" dirty="0" err="1" smtClean="0">
                          <a:solidFill>
                            <a:srgbClr val="313D51"/>
                          </a:solidFill>
                          <a:latin typeface="Cambria Math" panose="02040503050406030204" pitchFamily="18" charset="0"/>
                          <a:ea typeface="+mn-ea"/>
                          <a:cs typeface="+mn-ea"/>
                          <a:sym typeface="+mn-lt"/>
                        </a:rPr>
                        <m:t>𝒘𝒙</m:t>
                      </m:r>
                      <m:r>
                        <a:rPr lang="en-US" altLang="zh-CN" sz="1800" b="1" i="1" dirty="0" err="1" smtClean="0">
                          <a:solidFill>
                            <a:srgbClr val="313D51"/>
                          </a:solidFill>
                          <a:latin typeface="Cambria Math" panose="02040503050406030204" pitchFamily="18" charset="0"/>
                          <a:ea typeface="+mn-ea"/>
                          <a:cs typeface="+mn-ea"/>
                          <a:sym typeface="+mn-lt"/>
                        </a:rPr>
                        <m:t>+</m:t>
                      </m:r>
                      <m:r>
                        <a:rPr lang="en-US" altLang="zh-CN" sz="1800" b="1" i="1" dirty="0" err="1" smtClean="0">
                          <a:solidFill>
                            <a:srgbClr val="313D51"/>
                          </a:solidFill>
                          <a:latin typeface="Cambria Math" panose="02040503050406030204" pitchFamily="18" charset="0"/>
                          <a:ea typeface="+mn-ea"/>
                          <a:cs typeface="+mn-ea"/>
                          <a:sym typeface="+mn-lt"/>
                        </a:rPr>
                        <m:t>𝒃</m:t>
                      </m:r>
                    </m:oMath>
                  </m:oMathPara>
                </a14:m>
                <a:endParaRPr lang="en-US" altLang="zh-CN" sz="1800" b="1" dirty="0">
                  <a:solidFill>
                    <a:srgbClr val="313D51"/>
                  </a:solidFill>
                  <a:ea typeface="+mn-ea"/>
                  <a:cs typeface="+mn-ea"/>
                  <a:sym typeface="+mn-lt"/>
                </a:endParaRPr>
              </a:p>
            </p:txBody>
          </p:sp>
        </mc:Choice>
        <mc:Fallback xmlns="">
          <p:sp>
            <p:nvSpPr>
              <p:cNvPr id="17" name="TextBox 28">
                <a:extLst>
                  <a:ext uri="{FF2B5EF4-FFF2-40B4-BE49-F238E27FC236}">
                    <a16:creationId xmlns:a16="http://schemas.microsoft.com/office/drawing/2014/main" id="{25513FA1-B0A3-CCC6-F2E8-B74B332CF67E}"/>
                  </a:ext>
                </a:extLst>
              </p:cNvPr>
              <p:cNvSpPr txBox="1">
                <a:spLocks noRot="1" noChangeAspect="1" noMove="1" noResize="1" noEditPoints="1" noAdjustHandles="1" noChangeArrowheads="1" noChangeShapeType="1" noTextEdit="1"/>
              </p:cNvSpPr>
              <p:nvPr/>
            </p:nvSpPr>
            <p:spPr>
              <a:xfrm>
                <a:off x="7342877" y="2447385"/>
                <a:ext cx="4174671" cy="2326791"/>
              </a:xfrm>
              <a:prstGeom prst="rect">
                <a:avLst/>
              </a:prstGeom>
              <a:blipFill>
                <a:blip r:embed="rId4"/>
                <a:stretch>
                  <a:fillRect l="-3509" t="-2880" r="-2778" b="-1309"/>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9A76628C-B79F-1DCE-994A-C8BACD64BA48}"/>
              </a:ext>
            </a:extLst>
          </p:cNvPr>
          <p:cNvSpPr/>
          <p:nvPr/>
        </p:nvSpPr>
        <p:spPr>
          <a:xfrm>
            <a:off x="4775915" y="1835061"/>
            <a:ext cx="1965353" cy="258129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9565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Loss(cross-entropy function)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5134337" y="5752103"/>
            <a:ext cx="2910073"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二元交叉熵损失函数</a:t>
            </a:r>
            <a:endParaRPr lang="en-US" altLang="zh-CN" sz="1800" b="1" dirty="0">
              <a:solidFill>
                <a:srgbClr val="313D51"/>
              </a:solidFill>
              <a:ea typeface="+mn-ea"/>
              <a:cs typeface="+mn-ea"/>
              <a:sym typeface="+mn-lt"/>
            </a:endParaRPr>
          </a:p>
        </p:txBody>
      </p:sp>
      <p:pic>
        <p:nvPicPr>
          <p:cNvPr id="4" name="图片 3">
            <a:extLst>
              <a:ext uri="{FF2B5EF4-FFF2-40B4-BE49-F238E27FC236}">
                <a16:creationId xmlns:a16="http://schemas.microsoft.com/office/drawing/2014/main" id="{DCDCE955-2B8B-C05B-C516-341EE1584368}"/>
              </a:ext>
            </a:extLst>
          </p:cNvPr>
          <p:cNvPicPr>
            <a:picLocks noChangeAspect="1"/>
          </p:cNvPicPr>
          <p:nvPr/>
        </p:nvPicPr>
        <p:blipFill>
          <a:blip r:embed="rId3"/>
          <a:stretch>
            <a:fillRect/>
          </a:stretch>
        </p:blipFill>
        <p:spPr>
          <a:xfrm>
            <a:off x="1965471" y="1302278"/>
            <a:ext cx="8519073" cy="4253443"/>
          </a:xfrm>
          <a:prstGeom prst="rect">
            <a:avLst/>
          </a:prstGeom>
        </p:spPr>
      </p:pic>
    </p:spTree>
    <p:extLst>
      <p:ext uri="{BB962C8B-B14F-4D97-AF65-F5344CB8AC3E}">
        <p14:creationId xmlns:p14="http://schemas.microsoft.com/office/powerpoint/2010/main" val="342793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Loss(cross-entropy function)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4764685" y="5646836"/>
            <a:ext cx="2910073"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多元交叉熵损失函数</a:t>
            </a:r>
            <a:endParaRPr lang="en-US" altLang="zh-CN" sz="1800" b="1" dirty="0">
              <a:solidFill>
                <a:srgbClr val="313D51"/>
              </a:solidFill>
              <a:ea typeface="+mn-ea"/>
              <a:cs typeface="+mn-ea"/>
              <a:sym typeface="+mn-lt"/>
            </a:endParaRPr>
          </a:p>
        </p:txBody>
      </p:sp>
      <p:pic>
        <p:nvPicPr>
          <p:cNvPr id="6" name="图片 5">
            <a:extLst>
              <a:ext uri="{FF2B5EF4-FFF2-40B4-BE49-F238E27FC236}">
                <a16:creationId xmlns:a16="http://schemas.microsoft.com/office/drawing/2014/main" id="{6F247083-8EEA-CA92-2E00-BAC1F6C2E40E}"/>
              </a:ext>
            </a:extLst>
          </p:cNvPr>
          <p:cNvPicPr>
            <a:picLocks noChangeAspect="1"/>
          </p:cNvPicPr>
          <p:nvPr/>
        </p:nvPicPr>
        <p:blipFill>
          <a:blip r:embed="rId3"/>
          <a:stretch>
            <a:fillRect/>
          </a:stretch>
        </p:blipFill>
        <p:spPr>
          <a:xfrm>
            <a:off x="2206668" y="1321044"/>
            <a:ext cx="7549913" cy="4106989"/>
          </a:xfrm>
          <a:prstGeom prst="rect">
            <a:avLst/>
          </a:prstGeom>
        </p:spPr>
      </p:pic>
    </p:spTree>
    <p:extLst>
      <p:ext uri="{BB962C8B-B14F-4D97-AF65-F5344CB8AC3E}">
        <p14:creationId xmlns:p14="http://schemas.microsoft.com/office/powerpoint/2010/main" val="2924712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GD(Gradient Descent)</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4998149" y="5655126"/>
            <a:ext cx="2910073" cy="63664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不同的梯度下降优化函数</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学习率，动量</a:t>
            </a:r>
            <a:r>
              <a:rPr lang="en-US" altLang="zh-CN" sz="1800" b="1" dirty="0">
                <a:solidFill>
                  <a:srgbClr val="313D51"/>
                </a:solidFill>
                <a:ea typeface="+mn-ea"/>
                <a:cs typeface="+mn-ea"/>
                <a:sym typeface="+mn-lt"/>
              </a:rPr>
              <a:t>……</a:t>
            </a:r>
          </a:p>
        </p:txBody>
      </p:sp>
      <p:pic>
        <p:nvPicPr>
          <p:cNvPr id="2050" name="Picture 2" descr="从 SGD 到 Adam —— 深度学习优化算法概览(一)">
            <a:extLst>
              <a:ext uri="{FF2B5EF4-FFF2-40B4-BE49-F238E27FC236}">
                <a16:creationId xmlns:a16="http://schemas.microsoft.com/office/drawing/2014/main" id="{BAD3A511-6176-4EA0-3C80-B27969CF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063" y="884549"/>
            <a:ext cx="5905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6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5" name="TextBox 28">
            <a:extLst>
              <a:ext uri="{FF2B5EF4-FFF2-40B4-BE49-F238E27FC236}">
                <a16:creationId xmlns:a16="http://schemas.microsoft.com/office/drawing/2014/main" id="{E407CB91-AF72-DF81-B2A8-049A17C7EE26}"/>
              </a:ext>
            </a:extLst>
          </p:cNvPr>
          <p:cNvSpPr txBox="1"/>
          <p:nvPr/>
        </p:nvSpPr>
        <p:spPr>
          <a:xfrm>
            <a:off x="1103065" y="4425219"/>
            <a:ext cx="2876951" cy="163083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黄先婷于</a:t>
            </a:r>
            <a:r>
              <a:rPr lang="en-US" altLang="zh-CN" sz="1800" b="1" dirty="0">
                <a:solidFill>
                  <a:srgbClr val="313D51"/>
                </a:solidFill>
                <a:ea typeface="+mn-ea"/>
                <a:cs typeface="+mn-ea"/>
                <a:sym typeface="+mn-lt"/>
              </a:rPr>
              <a:t>2020</a:t>
            </a:r>
            <a:r>
              <a:rPr lang="zh-CN" altLang="en-US" sz="1800" b="1" dirty="0">
                <a:solidFill>
                  <a:srgbClr val="313D51"/>
                </a:solidFill>
                <a:ea typeface="+mn-ea"/>
                <a:cs typeface="+mn-ea"/>
                <a:sym typeface="+mn-lt"/>
              </a:rPr>
              <a:t>年获得北京工业大学信息安全专业学士学位，目前正在攻读信息安全专业硕士学位。她的研究兴趣包括入侵检测和联邦学习。</a:t>
            </a:r>
          </a:p>
        </p:txBody>
      </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2940050" cy="50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Author Team</a:t>
            </a:r>
            <a:endParaRPr lang="zh-CN" altLang="en-US" sz="2400" b="1" dirty="0">
              <a:solidFill>
                <a:srgbClr val="313D51"/>
              </a:solidFill>
              <a:latin typeface="微软雅黑" panose="020B0503020204020204" pitchFamily="34" charset="-122"/>
              <a:ea typeface="+mn-ea"/>
              <a:cs typeface="+mn-ea"/>
              <a:sym typeface="+mn-lt"/>
            </a:endParaRPr>
          </a:p>
        </p:txBody>
      </p:sp>
      <p:pic>
        <p:nvPicPr>
          <p:cNvPr id="2" name="图片 1">
            <a:extLst>
              <a:ext uri="{FF2B5EF4-FFF2-40B4-BE49-F238E27FC236}">
                <a16:creationId xmlns:a16="http://schemas.microsoft.com/office/drawing/2014/main" id="{65D0851E-3299-F3BF-C634-8086CCB4ADC3}"/>
              </a:ext>
            </a:extLst>
          </p:cNvPr>
          <p:cNvPicPr>
            <a:picLocks noChangeAspect="1"/>
          </p:cNvPicPr>
          <p:nvPr/>
        </p:nvPicPr>
        <p:blipFill>
          <a:blip r:embed="rId3"/>
          <a:stretch>
            <a:fillRect/>
          </a:stretch>
        </p:blipFill>
        <p:spPr>
          <a:xfrm>
            <a:off x="1103068" y="955153"/>
            <a:ext cx="2876951" cy="3248478"/>
          </a:xfrm>
          <a:prstGeom prst="rect">
            <a:avLst/>
          </a:prstGeom>
        </p:spPr>
      </p:pic>
      <p:pic>
        <p:nvPicPr>
          <p:cNvPr id="6" name="图片 5">
            <a:extLst>
              <a:ext uri="{FF2B5EF4-FFF2-40B4-BE49-F238E27FC236}">
                <a16:creationId xmlns:a16="http://schemas.microsoft.com/office/drawing/2014/main" id="{FBDDDCB3-1BD4-4AA3-79F3-CC380AF2C342}"/>
              </a:ext>
            </a:extLst>
          </p:cNvPr>
          <p:cNvPicPr>
            <a:picLocks noChangeAspect="1"/>
          </p:cNvPicPr>
          <p:nvPr/>
        </p:nvPicPr>
        <p:blipFill>
          <a:blip r:embed="rId4"/>
          <a:stretch>
            <a:fillRect/>
          </a:stretch>
        </p:blipFill>
        <p:spPr>
          <a:xfrm>
            <a:off x="4694019" y="1233178"/>
            <a:ext cx="2572542" cy="2970453"/>
          </a:xfrm>
          <a:prstGeom prst="rect">
            <a:avLst/>
          </a:prstGeom>
        </p:spPr>
      </p:pic>
      <p:sp>
        <p:nvSpPr>
          <p:cNvPr id="10" name="TextBox 28">
            <a:extLst>
              <a:ext uri="{FF2B5EF4-FFF2-40B4-BE49-F238E27FC236}">
                <a16:creationId xmlns:a16="http://schemas.microsoft.com/office/drawing/2014/main" id="{9DB8EDD3-EB63-424D-3232-2EC8DBA1540F}"/>
              </a:ext>
            </a:extLst>
          </p:cNvPr>
          <p:cNvSpPr txBox="1"/>
          <p:nvPr/>
        </p:nvSpPr>
        <p:spPr>
          <a:xfrm>
            <a:off x="4397990" y="4355713"/>
            <a:ext cx="3396019" cy="229562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刘静</a:t>
            </a:r>
            <a:r>
              <a:rPr lang="en-US" altLang="zh-CN" sz="1800" b="1" dirty="0">
                <a:solidFill>
                  <a:srgbClr val="313D51"/>
                </a:solidFill>
                <a:ea typeface="+mn-ea"/>
                <a:cs typeface="+mn-ea"/>
                <a:sym typeface="+mn-lt"/>
              </a:rPr>
              <a:t>(IEEE</a:t>
            </a:r>
            <a:r>
              <a:rPr lang="zh-CN" altLang="en-US" sz="1800" b="1" dirty="0">
                <a:solidFill>
                  <a:srgbClr val="313D51"/>
                </a:solidFill>
                <a:ea typeface="+mn-ea"/>
                <a:cs typeface="+mn-ea"/>
                <a:sym typeface="+mn-lt"/>
              </a:rPr>
              <a:t>成员</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获博士学位。</a:t>
            </a:r>
            <a:r>
              <a:rPr lang="en-US" altLang="zh-CN" sz="1800" b="1" dirty="0">
                <a:solidFill>
                  <a:srgbClr val="313D51"/>
                </a:solidFill>
                <a:ea typeface="+mn-ea"/>
                <a:cs typeface="+mn-ea"/>
                <a:sym typeface="+mn-lt"/>
              </a:rPr>
              <a:t>2017</a:t>
            </a:r>
            <a:r>
              <a:rPr lang="zh-CN" altLang="en-US" sz="1800" b="1" dirty="0">
                <a:solidFill>
                  <a:srgbClr val="313D51"/>
                </a:solidFill>
                <a:ea typeface="+mn-ea"/>
                <a:cs typeface="+mn-ea"/>
                <a:sym typeface="+mn-lt"/>
              </a:rPr>
              <a:t>年获北京工业大学博士学位。她目前在北京工业大学信息技术学院担任讲师。她的研究方向包括网络安全、</a:t>
            </a:r>
            <a:r>
              <a:rPr lang="en-US" altLang="zh-CN" sz="1800" b="1" dirty="0">
                <a:solidFill>
                  <a:srgbClr val="313D51"/>
                </a:solidFill>
                <a:ea typeface="+mn-ea"/>
                <a:cs typeface="+mn-ea"/>
                <a:sym typeface="+mn-lt"/>
              </a:rPr>
              <a:t>ICS</a:t>
            </a:r>
            <a:r>
              <a:rPr lang="zh-CN" altLang="en-US" sz="1800" b="1" dirty="0">
                <a:solidFill>
                  <a:srgbClr val="313D51"/>
                </a:solidFill>
                <a:ea typeface="+mn-ea"/>
                <a:cs typeface="+mn-ea"/>
                <a:sym typeface="+mn-lt"/>
              </a:rPr>
              <a:t>安全、边缘计算和可信计算。她在各种国际期刊和会议上发表了</a:t>
            </a:r>
            <a:r>
              <a:rPr lang="en-US" altLang="zh-CN" sz="1800" b="1" dirty="0">
                <a:solidFill>
                  <a:srgbClr val="313D51"/>
                </a:solidFill>
                <a:ea typeface="+mn-ea"/>
                <a:cs typeface="+mn-ea"/>
                <a:sym typeface="+mn-lt"/>
              </a:rPr>
              <a:t>30</a:t>
            </a:r>
            <a:r>
              <a:rPr lang="zh-CN" altLang="en-US" sz="1800" b="1" dirty="0">
                <a:solidFill>
                  <a:srgbClr val="313D51"/>
                </a:solidFill>
                <a:ea typeface="+mn-ea"/>
                <a:cs typeface="+mn-ea"/>
                <a:sym typeface="+mn-lt"/>
              </a:rPr>
              <a:t>多篇论文。</a:t>
            </a:r>
          </a:p>
        </p:txBody>
      </p:sp>
      <p:pic>
        <p:nvPicPr>
          <p:cNvPr id="20" name="图片 19">
            <a:extLst>
              <a:ext uri="{FF2B5EF4-FFF2-40B4-BE49-F238E27FC236}">
                <a16:creationId xmlns:a16="http://schemas.microsoft.com/office/drawing/2014/main" id="{7D3378E2-0AE3-FB60-4D7E-0C59E9831998}"/>
              </a:ext>
            </a:extLst>
          </p:cNvPr>
          <p:cNvPicPr>
            <a:picLocks noChangeAspect="1"/>
          </p:cNvPicPr>
          <p:nvPr/>
        </p:nvPicPr>
        <p:blipFill>
          <a:blip r:embed="rId5"/>
          <a:stretch>
            <a:fillRect/>
          </a:stretch>
        </p:blipFill>
        <p:spPr>
          <a:xfrm>
            <a:off x="8535709" y="1111486"/>
            <a:ext cx="2572542" cy="3100910"/>
          </a:xfrm>
          <a:prstGeom prst="rect">
            <a:avLst/>
          </a:prstGeom>
        </p:spPr>
      </p:pic>
      <p:sp>
        <p:nvSpPr>
          <p:cNvPr id="22" name="TextBox 28">
            <a:extLst>
              <a:ext uri="{FF2B5EF4-FFF2-40B4-BE49-F238E27FC236}">
                <a16:creationId xmlns:a16="http://schemas.microsoft.com/office/drawing/2014/main" id="{507C6FBC-8871-4B12-810E-A0DB71627F46}"/>
              </a:ext>
            </a:extLst>
          </p:cNvPr>
          <p:cNvSpPr txBox="1"/>
          <p:nvPr/>
        </p:nvSpPr>
        <p:spPr>
          <a:xfrm>
            <a:off x="8211983" y="4355713"/>
            <a:ext cx="3330933" cy="229562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赖英旭</a:t>
            </a:r>
            <a:r>
              <a:rPr lang="en-US" altLang="zh-CN" sz="1800" b="1" dirty="0">
                <a:solidFill>
                  <a:srgbClr val="313D51"/>
                </a:solidFill>
                <a:ea typeface="+mn-ea"/>
                <a:cs typeface="+mn-ea"/>
                <a:sym typeface="+mn-lt"/>
              </a:rPr>
              <a:t>(IEEE</a:t>
            </a:r>
            <a:r>
              <a:rPr lang="zh-CN" altLang="en-US" sz="1800" b="1" dirty="0">
                <a:solidFill>
                  <a:srgbClr val="313D51"/>
                </a:solidFill>
                <a:ea typeface="+mn-ea"/>
                <a:cs typeface="+mn-ea"/>
                <a:sym typeface="+mn-lt"/>
              </a:rPr>
              <a:t>成员</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获博士学位。</a:t>
            </a:r>
            <a:r>
              <a:rPr lang="en-US" altLang="zh-CN" sz="1800" b="1" dirty="0">
                <a:solidFill>
                  <a:srgbClr val="313D51"/>
                </a:solidFill>
                <a:ea typeface="+mn-ea"/>
                <a:cs typeface="+mn-ea"/>
                <a:sym typeface="+mn-lt"/>
              </a:rPr>
              <a:t>2003</a:t>
            </a:r>
            <a:r>
              <a:rPr lang="zh-CN" altLang="en-US" sz="1800" b="1" dirty="0">
                <a:solidFill>
                  <a:srgbClr val="313D51"/>
                </a:solidFill>
                <a:ea typeface="+mn-ea"/>
                <a:cs typeface="+mn-ea"/>
                <a:sym typeface="+mn-lt"/>
              </a:rPr>
              <a:t>年获中国科学院博士学位。</a:t>
            </a:r>
            <a:r>
              <a:rPr lang="en-US" altLang="zh-CN" sz="1800" b="1" dirty="0">
                <a:solidFill>
                  <a:srgbClr val="313D51"/>
                </a:solidFill>
                <a:ea typeface="+mn-ea"/>
                <a:cs typeface="+mn-ea"/>
                <a:sym typeface="+mn-lt"/>
              </a:rPr>
              <a:t>2003</a:t>
            </a:r>
            <a:r>
              <a:rPr lang="zh-CN" altLang="en-US" sz="1800" b="1" dirty="0">
                <a:solidFill>
                  <a:srgbClr val="313D51"/>
                </a:solidFill>
                <a:ea typeface="+mn-ea"/>
                <a:cs typeface="+mn-ea"/>
                <a:sym typeface="+mn-lt"/>
              </a:rPr>
              <a:t>年加入北京工业大学计算机学院。现为正教授。她的研究方向包括云计算、网络安全、边缘计算和可信计算。她在各种国际期刊和会议上发表了</a:t>
            </a:r>
            <a:r>
              <a:rPr lang="en-US" altLang="zh-CN" sz="1800" b="1" dirty="0">
                <a:solidFill>
                  <a:srgbClr val="313D51"/>
                </a:solidFill>
                <a:ea typeface="+mn-ea"/>
                <a:cs typeface="+mn-ea"/>
                <a:sym typeface="+mn-lt"/>
              </a:rPr>
              <a:t>70</a:t>
            </a:r>
            <a:r>
              <a:rPr lang="zh-CN" altLang="en-US" sz="1800" b="1" dirty="0">
                <a:solidFill>
                  <a:srgbClr val="313D51"/>
                </a:solidFill>
                <a:ea typeface="+mn-ea"/>
                <a:cs typeface="+mn-ea"/>
                <a:sym typeface="+mn-lt"/>
              </a:rPr>
              <a:t>多篇论文。</a:t>
            </a:r>
          </a:p>
        </p:txBody>
      </p:sp>
    </p:spTree>
    <p:extLst>
      <p:ext uri="{BB962C8B-B14F-4D97-AF65-F5344CB8AC3E}">
        <p14:creationId xmlns:p14="http://schemas.microsoft.com/office/powerpoint/2010/main" val="266858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Motivation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1896770" y="1802176"/>
            <a:ext cx="8387110" cy="362823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major FL problem 1.FL</a:t>
            </a:r>
            <a:r>
              <a:rPr lang="zh-CN" altLang="en-US" sz="1800" b="1" dirty="0">
                <a:solidFill>
                  <a:srgbClr val="313D51"/>
                </a:solidFill>
                <a:ea typeface="+mn-ea"/>
                <a:cs typeface="+mn-ea"/>
                <a:sym typeface="+mn-lt"/>
              </a:rPr>
              <a:t>大部分工作都是基于分布式数据均匀分布的假设。不考虑不同参与者之间由于与各种网络场景冲突而收集到的数据的差异，即非独立同分布数据分布</a:t>
            </a:r>
            <a:r>
              <a:rPr lang="en-US" altLang="zh-CN" sz="1800" b="1" dirty="0">
                <a:solidFill>
                  <a:srgbClr val="313D51"/>
                </a:solidFill>
                <a:ea typeface="+mn-ea"/>
                <a:cs typeface="+mn-ea"/>
                <a:sym typeface="+mn-lt"/>
              </a:rPr>
              <a:t>non-</a:t>
            </a:r>
            <a:r>
              <a:rPr lang="en-US" altLang="zh-CN" sz="1800" b="1" dirty="0" err="1">
                <a:solidFill>
                  <a:srgbClr val="313D51"/>
                </a:solidFill>
                <a:ea typeface="+mn-ea"/>
                <a:cs typeface="+mn-ea"/>
                <a:sym typeface="+mn-lt"/>
              </a:rPr>
              <a:t>i.i.d</a:t>
            </a:r>
            <a:r>
              <a:rPr lang="en-US" altLang="zh-CN" sz="1800" b="1" dirty="0">
                <a:solidFill>
                  <a:srgbClr val="313D51"/>
                </a:solidFill>
                <a:ea typeface="+mn-ea"/>
                <a:cs typeface="+mn-ea"/>
                <a:sym typeface="+mn-lt"/>
              </a:rPr>
              <a:t> ( Independently Identically Distribution)</a:t>
            </a:r>
            <a:r>
              <a:rPr lang="zh-CN" altLang="en-US" sz="1800" b="1" dirty="0">
                <a:solidFill>
                  <a:srgbClr val="313D51"/>
                </a:solidFill>
                <a:ea typeface="+mn-ea"/>
                <a:cs typeface="+mn-ea"/>
                <a:sym typeface="+mn-lt"/>
              </a:rPr>
              <a:t>，对模型训练有所损害。</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有限的个性化联邦学习导致构建了一个密集的通用模型，这导致在面对本地网络场景时的准确性表现不尽如人意。（通而不精）</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3.</a:t>
            </a:r>
            <a:r>
              <a:rPr lang="zh-CN" altLang="en-US" sz="1800" b="1" dirty="0">
                <a:solidFill>
                  <a:srgbClr val="313D51"/>
                </a:solidFill>
                <a:ea typeface="+mn-ea"/>
                <a:cs typeface="+mn-ea"/>
                <a:sym typeface="+mn-lt"/>
              </a:rPr>
              <a:t>具有有限网络攻击样本的数据集可供用户使用。出于安全考虑和隐私策略，</a:t>
            </a:r>
            <a:r>
              <a:rPr lang="en-US" altLang="zh-CN" sz="1800" b="1" dirty="0">
                <a:solidFill>
                  <a:srgbClr val="313D51"/>
                </a:solidFill>
                <a:ea typeface="+mn-ea"/>
                <a:cs typeface="+mn-ea"/>
                <a:sym typeface="+mn-lt"/>
              </a:rPr>
              <a:t>CPS</a:t>
            </a:r>
            <a:r>
              <a:rPr lang="zh-CN" altLang="en-US" sz="1800" b="1" dirty="0">
                <a:solidFill>
                  <a:srgbClr val="313D51"/>
                </a:solidFill>
                <a:ea typeface="+mn-ea"/>
                <a:cs typeface="+mn-ea"/>
                <a:sym typeface="+mn-lt"/>
              </a:rPr>
              <a:t>用户倾向于不共享其多次攻击的隐私样本。</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234127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Architecture</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2888991" y="4858207"/>
            <a:ext cx="1225809" cy="3071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系统架构</a:t>
            </a:r>
            <a:endParaRPr lang="en-US" altLang="zh-CN" sz="1800" b="1" dirty="0">
              <a:solidFill>
                <a:srgbClr val="313D51"/>
              </a:solidFill>
              <a:ea typeface="+mn-ea"/>
              <a:cs typeface="+mn-ea"/>
              <a:sym typeface="+mn-lt"/>
            </a:endParaRPr>
          </a:p>
        </p:txBody>
      </p:sp>
      <p:pic>
        <p:nvPicPr>
          <p:cNvPr id="2" name="图片 1">
            <a:extLst>
              <a:ext uri="{FF2B5EF4-FFF2-40B4-BE49-F238E27FC236}">
                <a16:creationId xmlns:a16="http://schemas.microsoft.com/office/drawing/2014/main" id="{48F3BFCA-B4A5-8545-E76E-3DB5FCCCE559}"/>
              </a:ext>
            </a:extLst>
          </p:cNvPr>
          <p:cNvPicPr>
            <a:picLocks noChangeAspect="1"/>
          </p:cNvPicPr>
          <p:nvPr/>
        </p:nvPicPr>
        <p:blipFill>
          <a:blip r:embed="rId3"/>
          <a:stretch>
            <a:fillRect/>
          </a:stretch>
        </p:blipFill>
        <p:spPr>
          <a:xfrm>
            <a:off x="1155636" y="1832186"/>
            <a:ext cx="4718253" cy="2761904"/>
          </a:xfrm>
          <a:prstGeom prst="rect">
            <a:avLst/>
          </a:prstGeom>
        </p:spPr>
      </p:pic>
      <p:sp>
        <p:nvSpPr>
          <p:cNvPr id="3" name="TextBox 28">
            <a:extLst>
              <a:ext uri="{FF2B5EF4-FFF2-40B4-BE49-F238E27FC236}">
                <a16:creationId xmlns:a16="http://schemas.microsoft.com/office/drawing/2014/main" id="{A58378EC-CE06-2DCE-91AC-A5CF1910D25D}"/>
              </a:ext>
            </a:extLst>
          </p:cNvPr>
          <p:cNvSpPr txBox="1"/>
          <p:nvPr/>
        </p:nvSpPr>
        <p:spPr>
          <a:xfrm>
            <a:off x="6318113" y="1400526"/>
            <a:ext cx="4354873" cy="3625223"/>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1.TA</a:t>
            </a:r>
            <a:r>
              <a:rPr lang="zh-CN" altLang="en-US" sz="1800" b="1" dirty="0">
                <a:solidFill>
                  <a:srgbClr val="313D51"/>
                </a:solidFill>
                <a:ea typeface="+mn-ea"/>
                <a:cs typeface="+mn-ea"/>
                <a:sym typeface="+mn-lt"/>
              </a:rPr>
              <a:t>为每个参与者分配公钥和私钥，作为</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加密的基础。</a:t>
            </a:r>
            <a:r>
              <a:rPr lang="en-US" altLang="zh-CN" sz="1800" b="1" dirty="0">
                <a:solidFill>
                  <a:srgbClr val="313D51"/>
                </a:solidFill>
                <a:ea typeface="+mn-ea"/>
                <a:cs typeface="+mn-ea"/>
                <a:sym typeface="+mn-lt"/>
              </a:rPr>
              <a:t>TA</a:t>
            </a:r>
            <a:r>
              <a:rPr lang="zh-CN" altLang="en-US" sz="1800" b="1" dirty="0">
                <a:solidFill>
                  <a:srgbClr val="313D51"/>
                </a:solidFill>
                <a:ea typeface="+mn-ea"/>
                <a:cs typeface="+mn-ea"/>
                <a:sym typeface="+mn-lt"/>
              </a:rPr>
              <a:t>公司是一家权威的第三方认证企业</a:t>
            </a: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不会参与</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的整个实施过程。 </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zh-CN" altLang="en-US" sz="1800" b="1" dirty="0">
                <a:solidFill>
                  <a:srgbClr val="313D51"/>
                </a:solidFill>
                <a:ea typeface="+mn-ea"/>
                <a:cs typeface="+mn-ea"/>
                <a:sym typeface="+mn-lt"/>
              </a:rPr>
              <a:t> </a:t>
            </a: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云服务器聚合当前</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系统中参与者上传的模型梯度，并将聚合结果的全局模型发送给每个参与者。</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3.</a:t>
            </a:r>
            <a:r>
              <a:rPr lang="zh-CN" altLang="en-US" sz="1800" b="1" dirty="0">
                <a:solidFill>
                  <a:srgbClr val="313D51"/>
                </a:solidFill>
                <a:ea typeface="+mn-ea"/>
                <a:cs typeface="+mn-ea"/>
                <a:sym typeface="+mn-lt"/>
              </a:rPr>
              <a:t>工业参与者：工业参与者负责根据本地数据构建检测模型并上传加密模型梯度更新</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模型。</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254905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Threat Model</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2888991" y="4858207"/>
            <a:ext cx="1225809" cy="3071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系统架构</a:t>
            </a:r>
            <a:endParaRPr lang="en-US" altLang="zh-CN" sz="1800" b="1" dirty="0">
              <a:solidFill>
                <a:srgbClr val="313D51"/>
              </a:solidFill>
              <a:ea typeface="+mn-ea"/>
              <a:cs typeface="+mn-ea"/>
              <a:sym typeface="+mn-lt"/>
            </a:endParaRPr>
          </a:p>
        </p:txBody>
      </p:sp>
      <p:sp>
        <p:nvSpPr>
          <p:cNvPr id="3" name="TextBox 28">
            <a:extLst>
              <a:ext uri="{FF2B5EF4-FFF2-40B4-BE49-F238E27FC236}">
                <a16:creationId xmlns:a16="http://schemas.microsoft.com/office/drawing/2014/main" id="{A58378EC-CE06-2DCE-91AC-A5CF1910D25D}"/>
              </a:ext>
            </a:extLst>
          </p:cNvPr>
          <p:cNvSpPr txBox="1"/>
          <p:nvPr/>
        </p:nvSpPr>
        <p:spPr>
          <a:xfrm>
            <a:off x="6318113" y="1030875"/>
            <a:ext cx="4354873" cy="595502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1.TA</a:t>
            </a:r>
            <a:r>
              <a:rPr lang="zh-CN" altLang="en-US" sz="1800" b="1" dirty="0">
                <a:solidFill>
                  <a:srgbClr val="313D51"/>
                </a:solidFill>
                <a:ea typeface="+mn-ea"/>
                <a:cs typeface="+mn-ea"/>
                <a:sym typeface="+mn-lt"/>
              </a:rPr>
              <a:t>全信任，</a:t>
            </a:r>
            <a:r>
              <a:rPr lang="en-US" altLang="zh-CN" sz="1800" b="1" dirty="0">
                <a:solidFill>
                  <a:srgbClr val="313D51"/>
                </a:solidFill>
                <a:ea typeface="+mn-ea"/>
                <a:cs typeface="+mn-ea"/>
                <a:sym typeface="+mn-lt"/>
              </a:rPr>
              <a:t>Cloud</a:t>
            </a:r>
            <a:r>
              <a:rPr lang="zh-CN" altLang="en-US" sz="1800" b="1" dirty="0">
                <a:solidFill>
                  <a:srgbClr val="313D51"/>
                </a:solidFill>
                <a:ea typeface="+mn-ea"/>
                <a:cs typeface="+mn-ea"/>
                <a:sym typeface="+mn-lt"/>
              </a:rPr>
              <a:t>与</a:t>
            </a:r>
            <a:r>
              <a:rPr lang="en-US" altLang="zh-CN" sz="1800" b="1" dirty="0">
                <a:solidFill>
                  <a:srgbClr val="313D51"/>
                </a:solidFill>
                <a:ea typeface="+mn-ea"/>
                <a:cs typeface="+mn-ea"/>
                <a:sym typeface="+mn-lt"/>
              </a:rPr>
              <a:t>Clients</a:t>
            </a:r>
            <a:r>
              <a:rPr lang="zh-CN" altLang="en-US" sz="1800" b="1" dirty="0">
                <a:solidFill>
                  <a:srgbClr val="313D51"/>
                </a:solidFill>
                <a:ea typeface="+mn-ea"/>
                <a:cs typeface="+mn-ea"/>
                <a:sym typeface="+mn-lt"/>
              </a:rPr>
              <a:t>半信任。</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如果恶意参与者破坏模型，更新算法会选择性地更新模型：</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通过个性化更新算法计算更新模型与局部模型的相似度，在一定程度上识别是否存在非</a:t>
            </a:r>
            <a:r>
              <a:rPr lang="en-US" altLang="zh-CN" sz="1800" b="1" dirty="0" err="1">
                <a:solidFill>
                  <a:srgbClr val="313D51"/>
                </a:solidFill>
                <a:ea typeface="+mn-ea"/>
                <a:cs typeface="+mn-ea"/>
                <a:sym typeface="+mn-lt"/>
              </a:rPr>
              <a:t>i</a:t>
            </a:r>
            <a:r>
              <a:rPr lang="en-US" altLang="zh-CN" sz="1800" b="1" dirty="0">
                <a:solidFill>
                  <a:srgbClr val="313D51"/>
                </a:solidFill>
                <a:ea typeface="+mn-ea"/>
                <a:cs typeface="+mn-ea"/>
                <a:sym typeface="+mn-lt"/>
              </a:rPr>
              <a:t> . </a:t>
            </a:r>
            <a:r>
              <a:rPr lang="en-US" altLang="zh-CN" sz="1800" b="1" dirty="0" err="1">
                <a:solidFill>
                  <a:srgbClr val="313D51"/>
                </a:solidFill>
                <a:ea typeface="+mn-ea"/>
                <a:cs typeface="+mn-ea"/>
                <a:sym typeface="+mn-lt"/>
              </a:rPr>
              <a:t>i</a:t>
            </a:r>
            <a:r>
              <a:rPr lang="en-US" altLang="zh-CN" sz="1800" b="1" dirty="0">
                <a:solidFill>
                  <a:srgbClr val="313D51"/>
                </a:solidFill>
                <a:ea typeface="+mn-ea"/>
                <a:cs typeface="+mn-ea"/>
                <a:sym typeface="+mn-lt"/>
              </a:rPr>
              <a:t> . d</a:t>
            </a:r>
            <a:r>
              <a:rPr lang="zh-CN" altLang="en-US" sz="1800" b="1" dirty="0">
                <a:solidFill>
                  <a:srgbClr val="313D51"/>
                </a:solidFill>
                <a:ea typeface="+mn-ea"/>
                <a:cs typeface="+mn-ea"/>
                <a:sym typeface="+mn-lt"/>
              </a:rPr>
              <a:t>差异或注入的恶意模型梯度。如果恶意参与者破坏模型，更新算法会选择性地更新模型。</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优化回溯参数替换策略将动态评估每次更新的模型参数。如果模型参数对</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系统的模型训练造成损害，则模型参数更新无效。</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p:txBody>
      </p:sp>
      <p:pic>
        <p:nvPicPr>
          <p:cNvPr id="4" name="图片 3">
            <a:extLst>
              <a:ext uri="{FF2B5EF4-FFF2-40B4-BE49-F238E27FC236}">
                <a16:creationId xmlns:a16="http://schemas.microsoft.com/office/drawing/2014/main" id="{4BFD46E7-3356-B9DE-18DC-B7B0294DE9BB}"/>
              </a:ext>
            </a:extLst>
          </p:cNvPr>
          <p:cNvPicPr>
            <a:picLocks noChangeAspect="1"/>
          </p:cNvPicPr>
          <p:nvPr/>
        </p:nvPicPr>
        <p:blipFill>
          <a:blip r:embed="rId3"/>
          <a:stretch>
            <a:fillRect/>
          </a:stretch>
        </p:blipFill>
        <p:spPr>
          <a:xfrm>
            <a:off x="1155636" y="1832186"/>
            <a:ext cx="4718253" cy="2761904"/>
          </a:xfrm>
          <a:prstGeom prst="rect">
            <a:avLst/>
          </a:prstGeom>
        </p:spPr>
      </p:pic>
    </p:spTree>
    <p:extLst>
      <p:ext uri="{BB962C8B-B14F-4D97-AF65-F5344CB8AC3E}">
        <p14:creationId xmlns:p14="http://schemas.microsoft.com/office/powerpoint/2010/main" val="776402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Overview</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2886999" y="6014749"/>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EEFED Overview</a:t>
            </a:r>
          </a:p>
        </p:txBody>
      </p:sp>
      <p:sp>
        <p:nvSpPr>
          <p:cNvPr id="3" name="TextBox 28">
            <a:extLst>
              <a:ext uri="{FF2B5EF4-FFF2-40B4-BE49-F238E27FC236}">
                <a16:creationId xmlns:a16="http://schemas.microsoft.com/office/drawing/2014/main" id="{A58378EC-CE06-2DCE-91AC-A5CF1910D25D}"/>
              </a:ext>
            </a:extLst>
          </p:cNvPr>
          <p:cNvSpPr txBox="1"/>
          <p:nvPr/>
        </p:nvSpPr>
        <p:spPr>
          <a:xfrm>
            <a:off x="7520817" y="1045247"/>
            <a:ext cx="4354873" cy="4625433"/>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对</a:t>
            </a:r>
            <a:r>
              <a:rPr lang="en-US" altLang="zh-CN" sz="1800" b="1" dirty="0">
                <a:solidFill>
                  <a:srgbClr val="313D51"/>
                </a:solidFill>
                <a:ea typeface="+mn-ea"/>
                <a:cs typeface="+mn-ea"/>
                <a:sym typeface="+mn-lt"/>
              </a:rPr>
              <a:t>Local Model</a:t>
            </a:r>
            <a:r>
              <a:rPr lang="zh-CN" altLang="en-US" sz="1800" b="1" dirty="0">
                <a:solidFill>
                  <a:srgbClr val="313D51"/>
                </a:solidFill>
                <a:ea typeface="+mn-ea"/>
                <a:cs typeface="+mn-ea"/>
                <a:sym typeface="+mn-lt"/>
              </a:rPr>
              <a:t>的优化：</a:t>
            </a:r>
            <a:r>
              <a:rPr lang="en-US" altLang="zh-CN" sz="1800" b="1" dirty="0">
                <a:solidFill>
                  <a:srgbClr val="313D51"/>
                </a:solidFill>
                <a:ea typeface="+mn-ea"/>
                <a:cs typeface="+mn-ea"/>
                <a:sym typeface="+mn-lt"/>
              </a:rPr>
              <a:t>Similarity </a:t>
            </a:r>
            <a:r>
              <a:rPr lang="en-US" altLang="zh-CN" sz="1800" b="1" dirty="0" err="1">
                <a:solidFill>
                  <a:srgbClr val="313D51"/>
                </a:solidFill>
                <a:ea typeface="+mn-ea"/>
                <a:cs typeface="+mn-ea"/>
                <a:sym typeface="+mn-lt"/>
              </a:rPr>
              <a:t>FedAvg</a:t>
            </a:r>
            <a:r>
              <a:rPr lang="en-US" altLang="zh-CN" sz="1800" b="1" dirty="0">
                <a:solidFill>
                  <a:srgbClr val="313D51"/>
                </a:solidFill>
                <a:ea typeface="+mn-ea"/>
                <a:cs typeface="+mn-ea"/>
                <a:sym typeface="+mn-lt"/>
              </a:rPr>
              <a:t> &amp; </a:t>
            </a:r>
            <a:r>
              <a:rPr lang="zh-CN" altLang="en-US" sz="1800" b="1" dirty="0">
                <a:solidFill>
                  <a:srgbClr val="313D51"/>
                </a:solidFill>
                <a:ea typeface="+mn-ea"/>
                <a:cs typeface="+mn-ea"/>
                <a:sym typeface="+mn-lt"/>
              </a:rPr>
              <a:t>回溯参数</a:t>
            </a:r>
            <a:br>
              <a:rPr lang="en-US" altLang="zh-CN" sz="1800" b="1" dirty="0">
                <a:solidFill>
                  <a:srgbClr val="313D51"/>
                </a:solidFill>
                <a:ea typeface="+mn-ea"/>
                <a:cs typeface="+mn-ea"/>
                <a:sym typeface="+mn-lt"/>
              </a:rPr>
            </a:br>
            <a:r>
              <a:rPr lang="zh-CN" altLang="en-US" sz="1800" b="1" dirty="0">
                <a:solidFill>
                  <a:srgbClr val="313D51"/>
                </a:solidFill>
                <a:ea typeface="+mn-ea"/>
                <a:cs typeface="+mn-ea"/>
                <a:sym typeface="+mn-lt"/>
              </a:rPr>
              <a:t>个性化更新算法计算更新模型与局部模型的相似度，集合了其他节点的权重信息。越相似的节点，对彼此的权重越高，影响越大。</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对</a:t>
            </a:r>
            <a:r>
              <a:rPr lang="en-US" altLang="zh-CN" sz="1800" b="1" dirty="0">
                <a:solidFill>
                  <a:srgbClr val="313D51"/>
                </a:solidFill>
                <a:ea typeface="+mn-ea"/>
                <a:cs typeface="+mn-ea"/>
                <a:sym typeface="+mn-lt"/>
              </a:rPr>
              <a:t>Global Model</a:t>
            </a:r>
            <a:r>
              <a:rPr lang="zh-CN" altLang="en-US" sz="1800" b="1" dirty="0">
                <a:solidFill>
                  <a:srgbClr val="313D51"/>
                </a:solidFill>
                <a:ea typeface="+mn-ea"/>
                <a:cs typeface="+mn-ea"/>
                <a:sym typeface="+mn-lt"/>
              </a:rPr>
              <a:t>的优化</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回溯参数替换策略</a:t>
            </a:r>
            <a:br>
              <a:rPr lang="en-US" altLang="zh-CN" sz="1800" b="1" dirty="0">
                <a:solidFill>
                  <a:srgbClr val="313D51"/>
                </a:solidFill>
                <a:ea typeface="+mn-ea"/>
                <a:cs typeface="+mn-ea"/>
                <a:sym typeface="+mn-lt"/>
              </a:rPr>
            </a:br>
            <a:r>
              <a:rPr lang="zh-CN" altLang="en-US" sz="1800" b="1" dirty="0">
                <a:solidFill>
                  <a:srgbClr val="313D51"/>
                </a:solidFill>
                <a:ea typeface="+mn-ea"/>
                <a:cs typeface="+mn-ea"/>
                <a:sym typeface="+mn-lt"/>
              </a:rPr>
              <a:t>保存历史中评价较好的模型参数被选择用于下一轮通信。</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p:txBody>
      </p:sp>
      <p:pic>
        <p:nvPicPr>
          <p:cNvPr id="6" name="图片 5">
            <a:extLst>
              <a:ext uri="{FF2B5EF4-FFF2-40B4-BE49-F238E27FC236}">
                <a16:creationId xmlns:a16="http://schemas.microsoft.com/office/drawing/2014/main" id="{1E614C3B-302B-3152-F2D4-9EA1FDAE0B6D}"/>
              </a:ext>
            </a:extLst>
          </p:cNvPr>
          <p:cNvPicPr>
            <a:picLocks noChangeAspect="1"/>
          </p:cNvPicPr>
          <p:nvPr/>
        </p:nvPicPr>
        <p:blipFill>
          <a:blip r:embed="rId3"/>
          <a:stretch>
            <a:fillRect/>
          </a:stretch>
        </p:blipFill>
        <p:spPr>
          <a:xfrm>
            <a:off x="658813" y="979387"/>
            <a:ext cx="6858126" cy="4881740"/>
          </a:xfrm>
          <a:prstGeom prst="rect">
            <a:avLst/>
          </a:prstGeom>
        </p:spPr>
      </p:pic>
    </p:spTree>
    <p:extLst>
      <p:ext uri="{BB962C8B-B14F-4D97-AF65-F5344CB8AC3E}">
        <p14:creationId xmlns:p14="http://schemas.microsoft.com/office/powerpoint/2010/main" val="3422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Overview</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2886999" y="6014749"/>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EEFED Overview</a:t>
            </a:r>
          </a:p>
        </p:txBody>
      </p:sp>
      <p:sp>
        <p:nvSpPr>
          <p:cNvPr id="4" name="TextBox 28">
            <a:extLst>
              <a:ext uri="{FF2B5EF4-FFF2-40B4-BE49-F238E27FC236}">
                <a16:creationId xmlns:a16="http://schemas.microsoft.com/office/drawing/2014/main" id="{BA856B07-D9AE-B233-6853-AB392C6A0A33}"/>
              </a:ext>
            </a:extLst>
          </p:cNvPr>
          <p:cNvSpPr txBox="1"/>
          <p:nvPr/>
        </p:nvSpPr>
        <p:spPr>
          <a:xfrm>
            <a:off x="7349664" y="561637"/>
            <a:ext cx="4354873" cy="661982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对</a:t>
            </a:r>
            <a:r>
              <a:rPr lang="en-US" altLang="zh-CN" sz="1800" b="1" dirty="0">
                <a:solidFill>
                  <a:srgbClr val="313D51"/>
                </a:solidFill>
                <a:ea typeface="+mn-ea"/>
                <a:cs typeface="+mn-ea"/>
                <a:sym typeface="+mn-lt"/>
              </a:rPr>
              <a:t>Local Model</a:t>
            </a:r>
            <a:r>
              <a:rPr lang="zh-CN" altLang="en-US" sz="1800" b="1" dirty="0">
                <a:solidFill>
                  <a:srgbClr val="313D51"/>
                </a:solidFill>
                <a:ea typeface="+mn-ea"/>
                <a:cs typeface="+mn-ea"/>
                <a:sym typeface="+mn-lt"/>
              </a:rPr>
              <a:t>的优化：</a:t>
            </a:r>
            <a:r>
              <a:rPr lang="en-US" altLang="zh-CN" sz="1800" b="1" dirty="0">
                <a:solidFill>
                  <a:srgbClr val="313D51"/>
                </a:solidFill>
                <a:ea typeface="+mn-ea"/>
                <a:cs typeface="+mn-ea"/>
                <a:sym typeface="+mn-lt"/>
              </a:rPr>
              <a:t>Similarity </a:t>
            </a:r>
            <a:r>
              <a:rPr lang="en-US" altLang="zh-CN" sz="1800" b="1" dirty="0" err="1">
                <a:solidFill>
                  <a:srgbClr val="313D51"/>
                </a:solidFill>
                <a:ea typeface="+mn-ea"/>
                <a:cs typeface="+mn-ea"/>
                <a:sym typeface="+mn-lt"/>
              </a:rPr>
              <a:t>FedAvg</a:t>
            </a:r>
            <a:r>
              <a:rPr lang="en-US" altLang="zh-CN" sz="1800" b="1" dirty="0">
                <a:solidFill>
                  <a:srgbClr val="313D51"/>
                </a:solidFill>
                <a:ea typeface="+mn-ea"/>
                <a:cs typeface="+mn-ea"/>
                <a:sym typeface="+mn-lt"/>
              </a:rPr>
              <a:t> &amp; </a:t>
            </a:r>
            <a:r>
              <a:rPr lang="zh-CN" altLang="en-US" sz="1800" b="1" dirty="0">
                <a:solidFill>
                  <a:srgbClr val="313D51"/>
                </a:solidFill>
                <a:ea typeface="+mn-ea"/>
                <a:cs typeface="+mn-ea"/>
                <a:sym typeface="+mn-lt"/>
              </a:rPr>
              <a:t>回溯参数</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Type 1:</a:t>
            </a:r>
            <a:r>
              <a:rPr lang="zh-CN" altLang="en-US" sz="1800" b="1" dirty="0">
                <a:solidFill>
                  <a:srgbClr val="313D51"/>
                </a:solidFill>
                <a:ea typeface="+mn-ea"/>
                <a:cs typeface="+mn-ea"/>
                <a:sym typeface="+mn-lt"/>
              </a:rPr>
              <a:t>作为主要贡献者，这类参与者应确保获得经验，而不因其他参与者的数据不平衡而导致模型性能下降。</a:t>
            </a:r>
            <a:br>
              <a:rPr lang="en-US" altLang="zh-CN" sz="1800" b="1" dirty="0">
                <a:solidFill>
                  <a:srgbClr val="313D51"/>
                </a:solidFill>
                <a:ea typeface="+mn-ea"/>
                <a:cs typeface="+mn-ea"/>
                <a:sym typeface="+mn-lt"/>
              </a:rPr>
            </a:br>
            <a:br>
              <a:rPr lang="en-US" altLang="zh-CN" sz="1800" b="1" dirty="0">
                <a:solidFill>
                  <a:srgbClr val="313D51"/>
                </a:solidFill>
                <a:ea typeface="+mn-ea"/>
                <a:cs typeface="+mn-ea"/>
                <a:sym typeface="+mn-lt"/>
              </a:rPr>
            </a:br>
            <a:r>
              <a:rPr lang="zh-CN" altLang="en-US" sz="1800" b="1" dirty="0">
                <a:solidFill>
                  <a:srgbClr val="313D51"/>
                </a:solidFill>
                <a:ea typeface="+mn-ea"/>
                <a:cs typeface="+mn-ea"/>
                <a:sym typeface="+mn-lt"/>
              </a:rPr>
              <a:t>个性化本地模型的性能经过优化，优于第一类参与者本地模型。</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对</a:t>
            </a:r>
            <a:r>
              <a:rPr lang="en-US" altLang="zh-CN" sz="1800" b="1" dirty="0">
                <a:solidFill>
                  <a:srgbClr val="313D51"/>
                </a:solidFill>
                <a:ea typeface="+mn-ea"/>
                <a:cs typeface="+mn-ea"/>
                <a:sym typeface="+mn-lt"/>
              </a:rPr>
              <a:t>Global Model</a:t>
            </a:r>
            <a:r>
              <a:rPr lang="zh-CN" altLang="en-US" sz="1800" b="1" dirty="0">
                <a:solidFill>
                  <a:srgbClr val="313D51"/>
                </a:solidFill>
                <a:ea typeface="+mn-ea"/>
                <a:cs typeface="+mn-ea"/>
                <a:sym typeface="+mn-lt"/>
              </a:rPr>
              <a:t>的优化</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回溯参数替换策略</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Type 2:</a:t>
            </a:r>
            <a:r>
              <a:rPr lang="zh-CN" altLang="en-US" sz="1800" b="1" dirty="0">
                <a:solidFill>
                  <a:srgbClr val="313D51"/>
                </a:solidFill>
                <a:ea typeface="+mn-ea"/>
                <a:cs typeface="+mn-ea"/>
                <a:sym typeface="+mn-lt"/>
              </a:rPr>
              <a:t>代表 </a:t>
            </a:r>
            <a:r>
              <a:rPr lang="en-US" altLang="zh-CN" sz="1800" b="1" dirty="0">
                <a:solidFill>
                  <a:srgbClr val="313D51"/>
                </a:solidFill>
                <a:ea typeface="+mn-ea"/>
                <a:cs typeface="+mn-ea"/>
                <a:sym typeface="+mn-lt"/>
              </a:rPr>
              <a:t>FL </a:t>
            </a:r>
            <a:r>
              <a:rPr lang="zh-CN" altLang="en-US" sz="1800" b="1" dirty="0">
                <a:solidFill>
                  <a:srgbClr val="313D51"/>
                </a:solidFill>
                <a:ea typeface="+mn-ea"/>
                <a:cs typeface="+mn-ea"/>
                <a:sym typeface="+mn-lt"/>
              </a:rPr>
              <a:t>场景中大多数参与者的另一类参与者，由于缺乏样本或计算能力，应该确保直接收益。</a:t>
            </a:r>
            <a:br>
              <a:rPr lang="en-US" altLang="zh-CN" sz="1800" b="1" dirty="0">
                <a:solidFill>
                  <a:srgbClr val="313D51"/>
                </a:solidFill>
                <a:ea typeface="+mn-ea"/>
                <a:cs typeface="+mn-ea"/>
                <a:sym typeface="+mn-lt"/>
              </a:rPr>
            </a:br>
            <a:br>
              <a:rPr lang="en-US" altLang="zh-CN" sz="1800" b="1" dirty="0">
                <a:solidFill>
                  <a:srgbClr val="313D51"/>
                </a:solidFill>
                <a:ea typeface="+mn-ea"/>
                <a:cs typeface="+mn-ea"/>
                <a:sym typeface="+mn-lt"/>
              </a:rPr>
            </a:br>
            <a:r>
              <a:rPr lang="zh-CN" altLang="en-US" sz="1800" b="1" dirty="0">
                <a:solidFill>
                  <a:srgbClr val="313D51"/>
                </a:solidFill>
                <a:ea typeface="+mn-ea"/>
                <a:cs typeface="+mn-ea"/>
                <a:sym typeface="+mn-lt"/>
              </a:rPr>
              <a:t>中央全局模型优化了所有参与者的目标，可以直接被第二类参与者使用。</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p:txBody>
      </p:sp>
      <p:pic>
        <p:nvPicPr>
          <p:cNvPr id="5" name="图片 4">
            <a:extLst>
              <a:ext uri="{FF2B5EF4-FFF2-40B4-BE49-F238E27FC236}">
                <a16:creationId xmlns:a16="http://schemas.microsoft.com/office/drawing/2014/main" id="{55DBDBF7-FAB7-FD82-BC13-5068D70E47C9}"/>
              </a:ext>
            </a:extLst>
          </p:cNvPr>
          <p:cNvPicPr>
            <a:picLocks noChangeAspect="1"/>
          </p:cNvPicPr>
          <p:nvPr/>
        </p:nvPicPr>
        <p:blipFill>
          <a:blip r:embed="rId3"/>
          <a:stretch>
            <a:fillRect/>
          </a:stretch>
        </p:blipFill>
        <p:spPr>
          <a:xfrm>
            <a:off x="487463" y="976173"/>
            <a:ext cx="6740188" cy="4797788"/>
          </a:xfrm>
          <a:prstGeom prst="rect">
            <a:avLst/>
          </a:prstGeom>
        </p:spPr>
      </p:pic>
    </p:spTree>
    <p:extLst>
      <p:ext uri="{BB962C8B-B14F-4D97-AF65-F5344CB8AC3E}">
        <p14:creationId xmlns:p14="http://schemas.microsoft.com/office/powerpoint/2010/main" val="91705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Workflow</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5034626" y="5947716"/>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EEFED Workflow</a:t>
            </a:r>
          </a:p>
        </p:txBody>
      </p:sp>
      <p:pic>
        <p:nvPicPr>
          <p:cNvPr id="5" name="图片 4">
            <a:extLst>
              <a:ext uri="{FF2B5EF4-FFF2-40B4-BE49-F238E27FC236}">
                <a16:creationId xmlns:a16="http://schemas.microsoft.com/office/drawing/2014/main" id="{8022E68D-E800-0DB4-50B1-03B6FBD57FAE}"/>
              </a:ext>
            </a:extLst>
          </p:cNvPr>
          <p:cNvPicPr>
            <a:picLocks noChangeAspect="1"/>
          </p:cNvPicPr>
          <p:nvPr/>
        </p:nvPicPr>
        <p:blipFill>
          <a:blip r:embed="rId3"/>
          <a:stretch>
            <a:fillRect/>
          </a:stretch>
        </p:blipFill>
        <p:spPr>
          <a:xfrm>
            <a:off x="875571" y="1161733"/>
            <a:ext cx="10440857" cy="4534533"/>
          </a:xfrm>
          <a:prstGeom prst="rect">
            <a:avLst/>
          </a:prstGeom>
        </p:spPr>
      </p:pic>
    </p:spTree>
    <p:extLst>
      <p:ext uri="{BB962C8B-B14F-4D97-AF65-F5344CB8AC3E}">
        <p14:creationId xmlns:p14="http://schemas.microsoft.com/office/powerpoint/2010/main" val="3421966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4" name="TextBox 28">
            <a:extLst>
              <a:ext uri="{FF2B5EF4-FFF2-40B4-BE49-F238E27FC236}">
                <a16:creationId xmlns:a16="http://schemas.microsoft.com/office/drawing/2014/main" id="{DF855AAF-199C-E6EC-1F5A-6D344D949CE4}"/>
              </a:ext>
            </a:extLst>
          </p:cNvPr>
          <p:cNvSpPr txBox="1"/>
          <p:nvPr/>
        </p:nvSpPr>
        <p:spPr>
          <a:xfrm>
            <a:off x="946943" y="5348697"/>
            <a:ext cx="10087582" cy="63363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1)</a:t>
            </a:r>
            <a:r>
              <a:rPr lang="zh-CN" altLang="en-US" sz="1800" b="1" dirty="0">
                <a:solidFill>
                  <a:srgbClr val="313D51"/>
                </a:solidFill>
                <a:ea typeface="+mn-ea"/>
                <a:cs typeface="+mn-ea"/>
                <a:sym typeface="+mn-lt"/>
              </a:rPr>
              <a:t>系统初始化：把云服务端</a:t>
            </a:r>
            <a:r>
              <a:rPr lang="en-US" altLang="zh-CN" sz="1800" b="1" dirty="0">
                <a:solidFill>
                  <a:srgbClr val="313D51"/>
                </a:solidFill>
                <a:ea typeface="+mn-ea"/>
                <a:cs typeface="+mn-ea"/>
                <a:sym typeface="+mn-lt"/>
              </a:rPr>
              <a:t>G</a:t>
            </a:r>
            <a:r>
              <a:rPr lang="zh-CN" altLang="en-US" sz="1800" b="1" dirty="0">
                <a:solidFill>
                  <a:srgbClr val="313D51"/>
                </a:solidFill>
                <a:ea typeface="+mn-ea"/>
                <a:cs typeface="+mn-ea"/>
                <a:sym typeface="+mn-lt"/>
              </a:rPr>
              <a:t>和每个参与者</a:t>
            </a:r>
            <a:r>
              <a:rPr lang="en-US" altLang="zh-CN" sz="1800" b="1" dirty="0" err="1">
                <a:solidFill>
                  <a:srgbClr val="313D51"/>
                </a:solidFill>
                <a:ea typeface="+mn-ea"/>
                <a:cs typeface="+mn-ea"/>
                <a:sym typeface="+mn-lt"/>
              </a:rPr>
              <a:t>lk</a:t>
            </a:r>
            <a:r>
              <a:rPr lang="zh-CN" altLang="en-US" sz="1800" b="1" dirty="0">
                <a:solidFill>
                  <a:srgbClr val="313D51"/>
                </a:solidFill>
                <a:ea typeface="+mn-ea"/>
                <a:cs typeface="+mn-ea"/>
                <a:sym typeface="+mn-lt"/>
              </a:rPr>
              <a:t>之间建立安全通道，初始化学习率</a:t>
            </a:r>
            <a:r>
              <a:rPr lang="en-US" altLang="zh-CN" sz="1800" b="1" dirty="0">
                <a:solidFill>
                  <a:srgbClr val="313D51"/>
                </a:solidFill>
                <a:ea typeface="+mn-ea"/>
                <a:cs typeface="+mn-ea"/>
                <a:sym typeface="+mn-lt"/>
              </a:rPr>
              <a:t>η</a:t>
            </a:r>
            <a:r>
              <a:rPr lang="zh-CN" altLang="en-US" sz="1800" b="1" dirty="0">
                <a:solidFill>
                  <a:srgbClr val="313D51"/>
                </a:solidFill>
                <a:ea typeface="+mn-ea"/>
                <a:cs typeface="+mn-ea"/>
                <a:sym typeface="+mn-lt"/>
              </a:rPr>
              <a:t>，损失函数</a:t>
            </a:r>
            <a:r>
              <a:rPr lang="en-US" altLang="zh-CN" sz="1800" b="1" dirty="0">
                <a:solidFill>
                  <a:srgbClr val="313D51"/>
                </a:solidFill>
                <a:ea typeface="+mn-ea"/>
                <a:cs typeface="+mn-ea"/>
                <a:sym typeface="+mn-lt"/>
              </a:rPr>
              <a:t>L</a:t>
            </a:r>
            <a:r>
              <a:rPr lang="zh-CN" altLang="en-US" sz="1800" b="1" dirty="0">
                <a:solidFill>
                  <a:srgbClr val="313D51"/>
                </a:solidFill>
                <a:ea typeface="+mn-ea"/>
                <a:cs typeface="+mn-ea"/>
                <a:sym typeface="+mn-lt"/>
              </a:rPr>
              <a:t>，</a:t>
            </a:r>
            <a:r>
              <a:rPr lang="en-US" altLang="zh-CN" sz="1800" b="1" dirty="0">
                <a:solidFill>
                  <a:srgbClr val="313D51"/>
                </a:solidFill>
                <a:ea typeface="+mn-ea"/>
                <a:cs typeface="+mn-ea"/>
                <a:sym typeface="+mn-lt"/>
              </a:rPr>
              <a:t>K</a:t>
            </a:r>
            <a:r>
              <a:rPr lang="zh-CN" altLang="en-US" sz="1800" b="1" dirty="0">
                <a:solidFill>
                  <a:srgbClr val="313D51"/>
                </a:solidFill>
                <a:ea typeface="+mn-ea"/>
                <a:cs typeface="+mn-ea"/>
                <a:sym typeface="+mn-lt"/>
              </a:rPr>
              <a:t>个积极的训练参与者。</a:t>
            </a:r>
            <a:endParaRPr lang="en-US" altLang="zh-CN" sz="1800" b="1" dirty="0">
              <a:solidFill>
                <a:srgbClr val="313D51"/>
              </a:solidFill>
              <a:ea typeface="+mn-ea"/>
              <a:cs typeface="+mn-ea"/>
              <a:sym typeface="+mn-lt"/>
            </a:endParaRPr>
          </a:p>
        </p:txBody>
      </p:sp>
      <p:pic>
        <p:nvPicPr>
          <p:cNvPr id="5" name="图片 4">
            <a:extLst>
              <a:ext uri="{FF2B5EF4-FFF2-40B4-BE49-F238E27FC236}">
                <a16:creationId xmlns:a16="http://schemas.microsoft.com/office/drawing/2014/main" id="{8022E68D-E800-0DB4-50B1-03B6FBD57FAE}"/>
              </a:ext>
            </a:extLst>
          </p:cNvPr>
          <p:cNvPicPr>
            <a:picLocks noChangeAspect="1"/>
          </p:cNvPicPr>
          <p:nvPr/>
        </p:nvPicPr>
        <p:blipFill rotWithShape="1">
          <a:blip r:embed="rId3"/>
          <a:srcRect r="56770"/>
          <a:stretch/>
        </p:blipFill>
        <p:spPr>
          <a:xfrm>
            <a:off x="1103068" y="891461"/>
            <a:ext cx="4156551" cy="4175872"/>
          </a:xfrm>
          <a:prstGeom prst="rect">
            <a:avLst/>
          </a:prstGeom>
        </p:spPr>
      </p:pic>
      <p:pic>
        <p:nvPicPr>
          <p:cNvPr id="2" name="图片 1">
            <a:extLst>
              <a:ext uri="{FF2B5EF4-FFF2-40B4-BE49-F238E27FC236}">
                <a16:creationId xmlns:a16="http://schemas.microsoft.com/office/drawing/2014/main" id="{BD8980D7-87A3-CA4C-6AE1-A7F58E74CF55}"/>
              </a:ext>
            </a:extLst>
          </p:cNvPr>
          <p:cNvPicPr>
            <a:picLocks noChangeAspect="1"/>
          </p:cNvPicPr>
          <p:nvPr/>
        </p:nvPicPr>
        <p:blipFill>
          <a:blip r:embed="rId4"/>
          <a:stretch>
            <a:fillRect/>
          </a:stretch>
        </p:blipFill>
        <p:spPr>
          <a:xfrm>
            <a:off x="6257726" y="511167"/>
            <a:ext cx="5734622" cy="4347606"/>
          </a:xfrm>
          <a:prstGeom prst="rect">
            <a:avLst/>
          </a:prstGeom>
        </p:spPr>
      </p:pic>
      <p:sp>
        <p:nvSpPr>
          <p:cNvPr id="4" name="TextBox 59">
            <a:extLst>
              <a:ext uri="{FF2B5EF4-FFF2-40B4-BE49-F238E27FC236}">
                <a16:creationId xmlns:a16="http://schemas.microsoft.com/office/drawing/2014/main" id="{885B48EA-45E7-289A-9F01-4D8B41AC6E2E}"/>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Workflow: Initialization</a:t>
            </a:r>
            <a:endParaRPr lang="zh-CN" altLang="en-US" sz="2400" b="1" dirty="0">
              <a:solidFill>
                <a:srgbClr val="313D51"/>
              </a:solidFill>
              <a:latin typeface="微软雅黑" panose="020B0503020204020204" pitchFamily="34" charset="-122"/>
              <a:ea typeface="+mn-ea"/>
              <a:cs typeface="+mn-ea"/>
              <a:sym typeface="+mn-lt"/>
            </a:endParaRPr>
          </a:p>
        </p:txBody>
      </p:sp>
    </p:spTree>
    <p:extLst>
      <p:ext uri="{BB962C8B-B14F-4D97-AF65-F5344CB8AC3E}">
        <p14:creationId xmlns:p14="http://schemas.microsoft.com/office/powerpoint/2010/main" val="200028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Workflow: Initialization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946943" y="5200636"/>
            <a:ext cx="4850742" cy="12984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Loop:</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双网络初始化：  </a:t>
            </a:r>
            <a:r>
              <a:rPr lang="en-US" altLang="zh-CN" sz="1800" b="1" dirty="0">
                <a:solidFill>
                  <a:srgbClr val="313D51"/>
                </a:solidFill>
                <a:ea typeface="+mn-ea"/>
                <a:cs typeface="+mn-ea"/>
                <a:sym typeface="+mn-lt"/>
              </a:rPr>
              <a:t>Execution</a:t>
            </a:r>
            <a:r>
              <a:rPr lang="zh-CN" altLang="en-US" sz="1800" b="1" dirty="0">
                <a:solidFill>
                  <a:srgbClr val="313D51"/>
                </a:solidFill>
                <a:ea typeface="+mn-ea"/>
                <a:cs typeface="+mn-ea"/>
                <a:sym typeface="+mn-lt"/>
              </a:rPr>
              <a:t>中每个</a:t>
            </a:r>
            <a:r>
              <a:rPr lang="en-US" altLang="zh-CN" sz="1800" b="1" dirty="0" err="1">
                <a:solidFill>
                  <a:srgbClr val="313D51"/>
                </a:solidFill>
                <a:ea typeface="+mn-ea"/>
                <a:cs typeface="+mn-ea"/>
                <a:sym typeface="+mn-lt"/>
              </a:rPr>
              <a:t>lk</a:t>
            </a:r>
            <a:r>
              <a:rPr lang="zh-CN" altLang="en-US" sz="1800" b="1" dirty="0">
                <a:solidFill>
                  <a:srgbClr val="313D51"/>
                </a:solidFill>
                <a:ea typeface="+mn-ea"/>
                <a:cs typeface="+mn-ea"/>
                <a:sym typeface="+mn-lt"/>
              </a:rPr>
              <a:t>做：</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初始模型参数：</a:t>
            </a:r>
            <a:r>
              <a:rPr lang="en-US" altLang="zh-CN" sz="1800" b="1" dirty="0" err="1">
                <a:solidFill>
                  <a:srgbClr val="313D51"/>
                </a:solidFill>
                <a:ea typeface="+mn-ea"/>
                <a:cs typeface="+mn-ea"/>
                <a:sym typeface="+mn-lt"/>
              </a:rPr>
              <a:t>wg</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全局</a:t>
            </a:r>
            <a:r>
              <a:rPr lang="en-US" altLang="zh-CN" sz="1800" b="1" dirty="0">
                <a:solidFill>
                  <a:srgbClr val="313D51"/>
                </a:solidFill>
                <a:ea typeface="+mn-ea"/>
                <a:cs typeface="+mn-ea"/>
                <a:sym typeface="+mn-lt"/>
              </a:rPr>
              <a:t>),</a:t>
            </a:r>
            <a:r>
              <a:rPr lang="en-US" altLang="zh-CN" sz="1800" b="1" dirty="0" err="1">
                <a:solidFill>
                  <a:srgbClr val="313D51"/>
                </a:solidFill>
                <a:ea typeface="+mn-ea"/>
                <a:cs typeface="+mn-ea"/>
                <a:sym typeface="+mn-lt"/>
              </a:rPr>
              <a:t>wl</a:t>
            </a:r>
            <a:r>
              <a:rPr lang="zh-CN" altLang="en-US" sz="1800" b="1" dirty="0">
                <a:solidFill>
                  <a:srgbClr val="313D51"/>
                </a:solidFill>
                <a:ea typeface="+mn-ea"/>
                <a:cs typeface="+mn-ea"/>
                <a:sym typeface="+mn-lt"/>
              </a:rPr>
              <a:t>（本地）    </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k</a:t>
            </a:r>
            <a:r>
              <a:rPr lang="zh-CN" altLang="en-US" sz="1800" b="1" dirty="0">
                <a:solidFill>
                  <a:srgbClr val="313D51"/>
                </a:solidFill>
                <a:ea typeface="+mn-ea"/>
                <a:cs typeface="+mn-ea"/>
                <a:sym typeface="+mn-lt"/>
              </a:rPr>
              <a:t>个参与者用本地数据</a:t>
            </a:r>
            <a:r>
              <a:rPr lang="en-US" altLang="zh-CN" sz="1800" b="1" dirty="0">
                <a:solidFill>
                  <a:srgbClr val="313D51"/>
                </a:solidFill>
                <a:ea typeface="+mn-ea"/>
                <a:cs typeface="+mn-ea"/>
                <a:sym typeface="+mn-lt"/>
              </a:rPr>
              <a:t>dk</a:t>
            </a:r>
            <a:r>
              <a:rPr lang="zh-CN" altLang="en-US" sz="1800" b="1" dirty="0">
                <a:solidFill>
                  <a:srgbClr val="313D51"/>
                </a:solidFill>
                <a:ea typeface="+mn-ea"/>
                <a:cs typeface="+mn-ea"/>
                <a:sym typeface="+mn-lt"/>
              </a:rPr>
              <a:t>训练本地模型</a:t>
            </a:r>
            <a:endParaRPr lang="en-US" altLang="zh-CN" sz="1800" b="1" dirty="0">
              <a:solidFill>
                <a:srgbClr val="313D51"/>
              </a:solidFill>
              <a:ea typeface="+mn-ea"/>
              <a:cs typeface="+mn-ea"/>
              <a:sym typeface="+mn-lt"/>
            </a:endParaRPr>
          </a:p>
        </p:txBody>
      </p:sp>
      <p:pic>
        <p:nvPicPr>
          <p:cNvPr id="5" name="图片 4">
            <a:extLst>
              <a:ext uri="{FF2B5EF4-FFF2-40B4-BE49-F238E27FC236}">
                <a16:creationId xmlns:a16="http://schemas.microsoft.com/office/drawing/2014/main" id="{8022E68D-E800-0DB4-50B1-03B6FBD57FAE}"/>
              </a:ext>
            </a:extLst>
          </p:cNvPr>
          <p:cNvPicPr>
            <a:picLocks noChangeAspect="1"/>
          </p:cNvPicPr>
          <p:nvPr/>
        </p:nvPicPr>
        <p:blipFill rotWithShape="1">
          <a:blip r:embed="rId3"/>
          <a:srcRect r="56770"/>
          <a:stretch/>
        </p:blipFill>
        <p:spPr>
          <a:xfrm>
            <a:off x="1103068" y="891461"/>
            <a:ext cx="4156551" cy="4175872"/>
          </a:xfrm>
          <a:prstGeom prst="rect">
            <a:avLst/>
          </a:prstGeom>
        </p:spPr>
      </p:pic>
      <p:pic>
        <p:nvPicPr>
          <p:cNvPr id="2" name="图片 1">
            <a:extLst>
              <a:ext uri="{FF2B5EF4-FFF2-40B4-BE49-F238E27FC236}">
                <a16:creationId xmlns:a16="http://schemas.microsoft.com/office/drawing/2014/main" id="{BD8980D7-87A3-CA4C-6AE1-A7F58E74CF55}"/>
              </a:ext>
            </a:extLst>
          </p:cNvPr>
          <p:cNvPicPr>
            <a:picLocks noChangeAspect="1"/>
          </p:cNvPicPr>
          <p:nvPr/>
        </p:nvPicPr>
        <p:blipFill>
          <a:blip r:embed="rId4"/>
          <a:stretch>
            <a:fillRect/>
          </a:stretch>
        </p:blipFill>
        <p:spPr>
          <a:xfrm>
            <a:off x="6257726" y="511167"/>
            <a:ext cx="5734622" cy="4347606"/>
          </a:xfrm>
          <a:prstGeom prst="rect">
            <a:avLst/>
          </a:prstGeom>
        </p:spPr>
      </p:pic>
      <p:sp>
        <p:nvSpPr>
          <p:cNvPr id="3" name="TextBox 28">
            <a:extLst>
              <a:ext uri="{FF2B5EF4-FFF2-40B4-BE49-F238E27FC236}">
                <a16:creationId xmlns:a16="http://schemas.microsoft.com/office/drawing/2014/main" id="{ED66B443-7F61-6268-5C45-E60CB7DD9648}"/>
              </a:ext>
            </a:extLst>
          </p:cNvPr>
          <p:cNvSpPr txBox="1"/>
          <p:nvPr/>
        </p:nvSpPr>
        <p:spPr>
          <a:xfrm>
            <a:off x="6605199" y="5200636"/>
            <a:ext cx="4850742" cy="12984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 </a:t>
            </a:r>
            <a:r>
              <a:rPr lang="en-US" altLang="zh-CN" sz="1800" b="1" dirty="0">
                <a:solidFill>
                  <a:srgbClr val="313D51"/>
                </a:solidFill>
                <a:ea typeface="+mn-ea"/>
                <a:cs typeface="+mn-ea"/>
                <a:sym typeface="+mn-lt"/>
              </a:rPr>
              <a:t>Evaluation</a:t>
            </a:r>
            <a:r>
              <a:rPr lang="zh-CN" altLang="en-US" sz="1800" b="1" dirty="0">
                <a:solidFill>
                  <a:srgbClr val="313D51"/>
                </a:solidFill>
                <a:ea typeface="+mn-ea"/>
                <a:cs typeface="+mn-ea"/>
                <a:sym typeface="+mn-lt"/>
              </a:rPr>
              <a:t>中每个</a:t>
            </a:r>
            <a:r>
              <a:rPr lang="en-US" altLang="zh-CN" sz="1800" b="1" dirty="0" err="1">
                <a:solidFill>
                  <a:srgbClr val="313D51"/>
                </a:solidFill>
                <a:ea typeface="+mn-ea"/>
                <a:cs typeface="+mn-ea"/>
                <a:sym typeface="+mn-lt"/>
              </a:rPr>
              <a:t>lk</a:t>
            </a:r>
            <a:r>
              <a:rPr lang="zh-CN" altLang="en-US" sz="1800" b="1" dirty="0">
                <a:solidFill>
                  <a:srgbClr val="313D51"/>
                </a:solidFill>
                <a:ea typeface="+mn-ea"/>
                <a:cs typeface="+mn-ea"/>
                <a:sym typeface="+mn-lt"/>
              </a:rPr>
              <a:t>做： </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从初始化的本地模型中提取模型梯度</a:t>
            </a:r>
            <a:r>
              <a:rPr lang="en-US" altLang="zh-CN" sz="1800" b="1" dirty="0">
                <a:solidFill>
                  <a:srgbClr val="313D51"/>
                </a:solidFill>
                <a:ea typeface="+mn-ea"/>
                <a:cs typeface="+mn-ea"/>
                <a:sym typeface="+mn-lt"/>
              </a:rPr>
              <a:t>v    </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计算平衡因子：环境相似度</a:t>
            </a:r>
            <a:r>
              <a:rPr lang="en-US" altLang="zh-CN" sz="1800" b="1" dirty="0">
                <a:solidFill>
                  <a:srgbClr val="313D51"/>
                </a:solidFill>
                <a:ea typeface="+mn-ea"/>
                <a:cs typeface="+mn-ea"/>
                <a:sym typeface="+mn-lt"/>
              </a:rPr>
              <a:t>E(v)</a:t>
            </a:r>
            <a:r>
              <a:rPr lang="zh-CN" altLang="en-US" sz="1800" b="1" dirty="0">
                <a:solidFill>
                  <a:srgbClr val="313D51"/>
                </a:solidFill>
                <a:ea typeface="+mn-ea"/>
                <a:cs typeface="+mn-ea"/>
                <a:sym typeface="+mn-lt"/>
              </a:rPr>
              <a:t>，并把</a:t>
            </a:r>
            <a:r>
              <a:rPr lang="en-US" altLang="zh-CN" sz="1800" b="1" dirty="0">
                <a:solidFill>
                  <a:srgbClr val="313D51"/>
                </a:solidFill>
                <a:ea typeface="+mn-ea"/>
                <a:cs typeface="+mn-ea"/>
                <a:sym typeface="+mn-lt"/>
              </a:rPr>
              <a:t>E</a:t>
            </a:r>
            <a:r>
              <a:rPr lang="zh-CN" altLang="en-US" sz="1800" b="1" dirty="0">
                <a:solidFill>
                  <a:srgbClr val="313D51"/>
                </a:solidFill>
                <a:ea typeface="+mn-ea"/>
                <a:cs typeface="+mn-ea"/>
                <a:sym typeface="+mn-lt"/>
              </a:rPr>
              <a:t>发送到</a:t>
            </a:r>
            <a:r>
              <a:rPr lang="en-US" altLang="zh-CN" sz="1800" b="1" dirty="0">
                <a:solidFill>
                  <a:srgbClr val="313D51"/>
                </a:solidFill>
                <a:ea typeface="+mn-ea"/>
                <a:cs typeface="+mn-ea"/>
                <a:sym typeface="+mn-lt"/>
              </a:rPr>
              <a:t>execution</a:t>
            </a:r>
            <a:r>
              <a:rPr lang="zh-CN" altLang="en-US" sz="1800" b="1" dirty="0">
                <a:solidFill>
                  <a:srgbClr val="313D51"/>
                </a:solidFill>
                <a:ea typeface="+mn-ea"/>
                <a:cs typeface="+mn-ea"/>
                <a:sym typeface="+mn-lt"/>
              </a:rPr>
              <a:t>网络</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318791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Workflow: Communication Round</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824932" y="4710463"/>
            <a:ext cx="4850742" cy="196323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3)</a:t>
            </a:r>
            <a:r>
              <a:rPr lang="zh-CN" altLang="en-US" sz="1800" b="1" dirty="0">
                <a:solidFill>
                  <a:srgbClr val="313D51"/>
                </a:solidFill>
                <a:ea typeface="+mn-ea"/>
                <a:cs typeface="+mn-ea"/>
                <a:sym typeface="+mn-lt"/>
              </a:rPr>
              <a:t> 同步通信轮次：每个</a:t>
            </a:r>
            <a:r>
              <a:rPr lang="en-US" altLang="zh-CN" sz="1800" b="1" dirty="0" err="1">
                <a:solidFill>
                  <a:srgbClr val="313D51"/>
                </a:solidFill>
                <a:ea typeface="+mn-ea"/>
                <a:cs typeface="+mn-ea"/>
                <a:sym typeface="+mn-lt"/>
              </a:rPr>
              <a:t>lk</a:t>
            </a:r>
            <a:r>
              <a:rPr lang="zh-CN" altLang="en-US" sz="1800" b="1" dirty="0">
                <a:solidFill>
                  <a:srgbClr val="313D51"/>
                </a:solidFill>
                <a:ea typeface="+mn-ea"/>
                <a:cs typeface="+mn-ea"/>
                <a:sym typeface="+mn-lt"/>
              </a:rPr>
              <a:t>：</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上传更新的本地模型</a:t>
            </a:r>
            <a:r>
              <a:rPr lang="en-US" altLang="zh-CN" sz="1800" b="1" dirty="0" err="1">
                <a:solidFill>
                  <a:srgbClr val="313D51"/>
                </a:solidFill>
                <a:ea typeface="+mn-ea"/>
                <a:cs typeface="+mn-ea"/>
                <a:sym typeface="+mn-lt"/>
              </a:rPr>
              <a:t>wl</a:t>
            </a:r>
            <a:r>
              <a:rPr lang="en-US" altLang="zh-CN" sz="1800" b="1" dirty="0">
                <a:solidFill>
                  <a:srgbClr val="313D51"/>
                </a:solidFill>
                <a:ea typeface="+mn-ea"/>
                <a:cs typeface="+mn-ea"/>
                <a:sym typeface="+mn-lt"/>
              </a:rPr>
              <a:t>’</a:t>
            </a:r>
          </a:p>
          <a:p>
            <a:pPr algn="l">
              <a:lnSpc>
                <a:spcPct val="120000"/>
              </a:lnSpc>
            </a:pPr>
            <a:endParaRPr lang="en-US" altLang="zh-CN" sz="1800" b="1" dirty="0">
              <a:solidFill>
                <a:srgbClr val="313D51"/>
              </a:solidFill>
              <a:ea typeface="+mn-ea"/>
              <a:cs typeface="+mn-ea"/>
              <a:sym typeface="+mn-lt"/>
            </a:endParaRPr>
          </a:p>
          <a:p>
            <a:pPr algn="l">
              <a:lnSpc>
                <a:spcPct val="120000"/>
              </a:lnSpc>
            </a:pPr>
            <a:r>
              <a:rPr lang="zh-CN" altLang="en-US" sz="1800" b="1" dirty="0">
                <a:solidFill>
                  <a:srgbClr val="313D51"/>
                </a:solidFill>
                <a:ea typeface="+mn-ea"/>
                <a:cs typeface="+mn-ea"/>
                <a:sym typeface="+mn-lt"/>
              </a:rPr>
              <a:t>云服务端：</a:t>
            </a: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收到本地参数，从评估网络中得到环境相似度作为平衡因子。</a:t>
            </a:r>
            <a:endParaRPr lang="en-US" altLang="zh-CN" sz="1800" b="1" dirty="0">
              <a:solidFill>
                <a:srgbClr val="313D51"/>
              </a:solidFill>
              <a:ea typeface="+mn-ea"/>
              <a:cs typeface="+mn-ea"/>
              <a:sym typeface="+mn-lt"/>
            </a:endParaRPr>
          </a:p>
        </p:txBody>
      </p:sp>
      <p:sp>
        <p:nvSpPr>
          <p:cNvPr id="3" name="TextBox 28">
            <a:extLst>
              <a:ext uri="{FF2B5EF4-FFF2-40B4-BE49-F238E27FC236}">
                <a16:creationId xmlns:a16="http://schemas.microsoft.com/office/drawing/2014/main" id="{ED66B443-7F61-6268-5C45-E60CB7DD9648}"/>
              </a:ext>
            </a:extLst>
          </p:cNvPr>
          <p:cNvSpPr txBox="1"/>
          <p:nvPr/>
        </p:nvSpPr>
        <p:spPr>
          <a:xfrm>
            <a:off x="6270108" y="4487442"/>
            <a:ext cx="5921892" cy="196323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以上传更新的本地模型</a:t>
            </a:r>
            <a:r>
              <a:rPr lang="en-US" altLang="zh-CN" sz="1800" b="1" dirty="0" err="1">
                <a:solidFill>
                  <a:srgbClr val="313D51"/>
                </a:solidFill>
                <a:ea typeface="+mn-ea"/>
                <a:cs typeface="+mn-ea"/>
                <a:sym typeface="+mn-lt"/>
              </a:rPr>
              <a:t>wl</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聚合成新的全局模型</a:t>
            </a:r>
            <a:r>
              <a:rPr lang="en-US" altLang="zh-CN" sz="1800" b="1" dirty="0" err="1">
                <a:solidFill>
                  <a:srgbClr val="313D51"/>
                </a:solidFill>
                <a:ea typeface="+mn-ea"/>
                <a:cs typeface="+mn-ea"/>
                <a:sym typeface="+mn-lt"/>
              </a:rPr>
              <a:t>wg</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优化新的全局模型</a:t>
            </a:r>
            <a:r>
              <a:rPr lang="en-US" altLang="zh-CN" sz="1800" b="1" dirty="0" err="1">
                <a:solidFill>
                  <a:srgbClr val="313D51"/>
                </a:solidFill>
                <a:ea typeface="+mn-ea"/>
                <a:cs typeface="+mn-ea"/>
                <a:sym typeface="+mn-lt"/>
              </a:rPr>
              <a:t>wg</a:t>
            </a:r>
            <a:r>
              <a:rPr lang="zh-CN" altLang="en-US" sz="1800" b="1" dirty="0">
                <a:solidFill>
                  <a:srgbClr val="313D51"/>
                </a:solidFill>
                <a:ea typeface="+mn-ea"/>
                <a:cs typeface="+mn-ea"/>
                <a:sym typeface="+mn-lt"/>
              </a:rPr>
              <a:t>（回溯参数）   </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加密后广播最终的新的全局模型</a:t>
            </a:r>
            <a:endParaRPr lang="en-US" altLang="zh-CN" sz="1800" b="1" dirty="0">
              <a:solidFill>
                <a:srgbClr val="313D51"/>
              </a:solidFill>
              <a:ea typeface="+mn-ea"/>
              <a:cs typeface="+mn-ea"/>
              <a:sym typeface="+mn-lt"/>
            </a:endParaRPr>
          </a:p>
          <a:p>
            <a:pPr marL="285750" indent="-285750" algn="l">
              <a:lnSpc>
                <a:spcPct val="120000"/>
              </a:lnSpc>
              <a:buFontTx/>
              <a:buChar char="-"/>
            </a:pPr>
            <a:endParaRPr lang="en-US" altLang="zh-CN" sz="1800" b="1" dirty="0">
              <a:solidFill>
                <a:srgbClr val="313D51"/>
              </a:solidFill>
              <a:ea typeface="+mn-ea"/>
              <a:cs typeface="+mn-ea"/>
              <a:sym typeface="+mn-lt"/>
            </a:endParaRPr>
          </a:p>
          <a:p>
            <a:pPr algn="l">
              <a:lnSpc>
                <a:spcPct val="120000"/>
              </a:lnSpc>
            </a:pPr>
            <a:r>
              <a:rPr lang="zh-CN" altLang="en-US" sz="1800" b="1" dirty="0">
                <a:solidFill>
                  <a:srgbClr val="313D51"/>
                </a:solidFill>
                <a:ea typeface="+mn-ea"/>
                <a:cs typeface="+mn-ea"/>
                <a:sym typeface="+mn-lt"/>
              </a:rPr>
              <a:t>每个</a:t>
            </a:r>
            <a:r>
              <a:rPr lang="en-US" altLang="zh-CN" sz="1800" b="1" dirty="0" err="1">
                <a:solidFill>
                  <a:srgbClr val="313D51"/>
                </a:solidFill>
                <a:ea typeface="+mn-ea"/>
                <a:cs typeface="+mn-ea"/>
                <a:sym typeface="+mn-lt"/>
              </a:rPr>
              <a:t>lk</a:t>
            </a:r>
            <a:r>
              <a:rPr lang="en-US" altLang="zh-CN" sz="1800" b="1" dirty="0">
                <a:solidFill>
                  <a:srgbClr val="313D51"/>
                </a:solidFill>
                <a:ea typeface="+mn-ea"/>
                <a:cs typeface="+mn-ea"/>
                <a:sym typeface="+mn-lt"/>
              </a:rPr>
              <a:t>:</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个性化更新局部模型参数</a:t>
            </a:r>
            <a:r>
              <a:rPr lang="en-US" altLang="zh-CN" sz="1800" b="1" dirty="0" err="1">
                <a:solidFill>
                  <a:srgbClr val="313D51"/>
                </a:solidFill>
                <a:ea typeface="+mn-ea"/>
                <a:cs typeface="+mn-ea"/>
                <a:sym typeface="+mn-lt"/>
              </a:rPr>
              <a:t>wl</a:t>
            </a:r>
            <a:r>
              <a:rPr lang="en-US" altLang="zh-CN" sz="1800" b="1" dirty="0">
                <a:solidFill>
                  <a:srgbClr val="313D51"/>
                </a:solidFill>
                <a:ea typeface="+mn-ea"/>
                <a:cs typeface="+mn-ea"/>
                <a:sym typeface="+mn-lt"/>
              </a:rPr>
              <a:t> (</a:t>
            </a:r>
            <a:r>
              <a:rPr lang="en-US" altLang="zh-CN" sz="1800" b="1" dirty="0" err="1">
                <a:solidFill>
                  <a:srgbClr val="313D51"/>
                </a:solidFill>
                <a:ea typeface="+mn-ea"/>
                <a:cs typeface="+mn-ea"/>
                <a:sym typeface="+mn-lt"/>
              </a:rPr>
              <a:t>localupdate</a:t>
            </a:r>
            <a:r>
              <a:rPr lang="en-US" altLang="zh-CN" sz="1800" b="1" dirty="0">
                <a:solidFill>
                  <a:srgbClr val="313D51"/>
                </a:solidFill>
                <a:ea typeface="+mn-ea"/>
                <a:cs typeface="+mn-ea"/>
                <a:sym typeface="+mn-lt"/>
              </a:rPr>
              <a:t>)</a:t>
            </a:r>
          </a:p>
        </p:txBody>
      </p:sp>
      <p:pic>
        <p:nvPicPr>
          <p:cNvPr id="4" name="图片 3">
            <a:extLst>
              <a:ext uri="{FF2B5EF4-FFF2-40B4-BE49-F238E27FC236}">
                <a16:creationId xmlns:a16="http://schemas.microsoft.com/office/drawing/2014/main" id="{95C4E9E6-D2FB-48CF-F2EC-19489FFFE361}"/>
              </a:ext>
            </a:extLst>
          </p:cNvPr>
          <p:cNvPicPr>
            <a:picLocks noChangeAspect="1"/>
          </p:cNvPicPr>
          <p:nvPr/>
        </p:nvPicPr>
        <p:blipFill rotWithShape="1">
          <a:blip r:embed="rId3"/>
          <a:srcRect l="40062" t="9845" r="24906" b="5005"/>
          <a:stretch/>
        </p:blipFill>
        <p:spPr>
          <a:xfrm>
            <a:off x="1421503" y="713863"/>
            <a:ext cx="3657600" cy="3861128"/>
          </a:xfrm>
          <a:prstGeom prst="rect">
            <a:avLst/>
          </a:prstGeom>
        </p:spPr>
      </p:pic>
      <p:pic>
        <p:nvPicPr>
          <p:cNvPr id="6" name="图片 5">
            <a:extLst>
              <a:ext uri="{FF2B5EF4-FFF2-40B4-BE49-F238E27FC236}">
                <a16:creationId xmlns:a16="http://schemas.microsoft.com/office/drawing/2014/main" id="{AB5310F4-BB17-4EDB-51A2-33B290FFC9F5}"/>
              </a:ext>
            </a:extLst>
          </p:cNvPr>
          <p:cNvPicPr>
            <a:picLocks noChangeAspect="1"/>
          </p:cNvPicPr>
          <p:nvPr/>
        </p:nvPicPr>
        <p:blipFill>
          <a:blip r:embed="rId4"/>
          <a:stretch>
            <a:fillRect/>
          </a:stretch>
        </p:blipFill>
        <p:spPr>
          <a:xfrm>
            <a:off x="5797685" y="843249"/>
            <a:ext cx="6137652" cy="3362026"/>
          </a:xfrm>
          <a:prstGeom prst="rect">
            <a:avLst/>
          </a:prstGeom>
        </p:spPr>
      </p:pic>
    </p:spTree>
    <p:extLst>
      <p:ext uri="{BB962C8B-B14F-4D97-AF65-F5344CB8AC3E}">
        <p14:creationId xmlns:p14="http://schemas.microsoft.com/office/powerpoint/2010/main" val="219322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Workflow: Local optimization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3" name="TextBox 28">
            <a:extLst>
              <a:ext uri="{FF2B5EF4-FFF2-40B4-BE49-F238E27FC236}">
                <a16:creationId xmlns:a16="http://schemas.microsoft.com/office/drawing/2014/main" id="{ED66B443-7F61-6268-5C45-E60CB7DD9648}"/>
              </a:ext>
            </a:extLst>
          </p:cNvPr>
          <p:cNvSpPr txBox="1"/>
          <p:nvPr/>
        </p:nvSpPr>
        <p:spPr>
          <a:xfrm>
            <a:off x="5487223" y="3839337"/>
            <a:ext cx="5921892" cy="262802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4)</a:t>
            </a:r>
            <a:r>
              <a:rPr lang="zh-CN" altLang="en-US" sz="1800" b="1" dirty="0">
                <a:solidFill>
                  <a:srgbClr val="313D51"/>
                </a:solidFill>
                <a:ea typeface="+mn-ea"/>
                <a:cs typeface="+mn-ea"/>
                <a:sym typeface="+mn-lt"/>
              </a:rPr>
              <a:t>本地优化</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每个</a:t>
            </a:r>
            <a:r>
              <a:rPr lang="en-US" altLang="zh-CN" sz="1800" b="1" dirty="0" err="1">
                <a:solidFill>
                  <a:srgbClr val="313D51"/>
                </a:solidFill>
                <a:ea typeface="+mn-ea"/>
                <a:cs typeface="+mn-ea"/>
                <a:sym typeface="+mn-lt"/>
              </a:rPr>
              <a:t>lk</a:t>
            </a:r>
            <a:r>
              <a:rPr lang="zh-CN" altLang="en-US" sz="1800" b="1" dirty="0">
                <a:solidFill>
                  <a:srgbClr val="313D51"/>
                </a:solidFill>
                <a:ea typeface="+mn-ea"/>
                <a:cs typeface="+mn-ea"/>
                <a:sym typeface="+mn-lt"/>
              </a:rPr>
              <a:t>做：</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测试本地并存储    </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优化本地模型</a:t>
            </a:r>
            <a:r>
              <a:rPr lang="en-US" altLang="zh-CN" sz="1800" b="1" dirty="0" err="1">
                <a:solidFill>
                  <a:srgbClr val="313D51"/>
                </a:solidFill>
                <a:ea typeface="+mn-ea"/>
                <a:cs typeface="+mn-ea"/>
                <a:sym typeface="+mn-lt"/>
              </a:rPr>
              <a:t>wl</a:t>
            </a:r>
            <a:r>
              <a:rPr lang="zh-CN" altLang="en-US" sz="1800" b="1" dirty="0">
                <a:solidFill>
                  <a:srgbClr val="313D51"/>
                </a:solidFill>
                <a:ea typeface="+mn-ea"/>
                <a:cs typeface="+mn-ea"/>
                <a:sym typeface="+mn-lt"/>
              </a:rPr>
              <a:t>（回溯参数）    </a:t>
            </a:r>
            <a:br>
              <a:rPr lang="en-US" altLang="zh-CN" sz="1800" b="1" dirty="0">
                <a:solidFill>
                  <a:srgbClr val="313D51"/>
                </a:solidFill>
                <a:ea typeface="+mn-ea"/>
                <a:cs typeface="+mn-ea"/>
                <a:sym typeface="+mn-lt"/>
              </a:rPr>
            </a:b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全局模型在上一阶段被存储，相关测试结果反馈给下一轮。    </a:t>
            </a: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loop over</a:t>
            </a:r>
          </a:p>
          <a:p>
            <a:pPr algn="l">
              <a:lnSpc>
                <a:spcPct val="120000"/>
              </a:lnSpc>
            </a:pPr>
            <a:r>
              <a:rPr lang="zh-CN" altLang="en-US" sz="1800" b="1" dirty="0">
                <a:solidFill>
                  <a:srgbClr val="313D51"/>
                </a:solidFill>
                <a:ea typeface="+mn-ea"/>
                <a:cs typeface="+mn-ea"/>
                <a:sym typeface="+mn-lt"/>
              </a:rPr>
              <a:t>输入：</a:t>
            </a:r>
            <a:r>
              <a:rPr lang="en-US" altLang="zh-CN" sz="1800" b="1" dirty="0">
                <a:solidFill>
                  <a:srgbClr val="313D51"/>
                </a:solidFill>
                <a:ea typeface="+mn-ea"/>
                <a:cs typeface="+mn-ea"/>
                <a:sym typeface="+mn-lt"/>
              </a:rPr>
              <a:t>L</a:t>
            </a:r>
            <a:r>
              <a:rPr lang="zh-CN" altLang="en-US" sz="1800" b="1" dirty="0">
                <a:solidFill>
                  <a:srgbClr val="313D51"/>
                </a:solidFill>
                <a:ea typeface="+mn-ea"/>
                <a:cs typeface="+mn-ea"/>
                <a:sym typeface="+mn-lt"/>
              </a:rPr>
              <a:t>个参与者，本地数据集</a:t>
            </a:r>
            <a:r>
              <a:rPr lang="en-US" altLang="zh-CN" sz="1800" b="1" dirty="0">
                <a:solidFill>
                  <a:srgbClr val="313D51"/>
                </a:solidFill>
                <a:ea typeface="+mn-ea"/>
                <a:cs typeface="+mn-ea"/>
                <a:sym typeface="+mn-lt"/>
              </a:rPr>
              <a:t>dk</a:t>
            </a:r>
            <a:r>
              <a:rPr lang="zh-CN" altLang="en-US" sz="1800" b="1" dirty="0">
                <a:solidFill>
                  <a:srgbClr val="313D51"/>
                </a:solidFill>
                <a:ea typeface="+mn-ea"/>
                <a:cs typeface="+mn-ea"/>
                <a:sym typeface="+mn-lt"/>
              </a:rPr>
              <a:t>，循环轮次</a:t>
            </a:r>
            <a:r>
              <a:rPr lang="en-US" altLang="zh-CN" sz="1800" b="1" dirty="0">
                <a:solidFill>
                  <a:srgbClr val="313D51"/>
                </a:solidFill>
                <a:ea typeface="+mn-ea"/>
                <a:cs typeface="+mn-ea"/>
                <a:sym typeface="+mn-lt"/>
              </a:rPr>
              <a:t>R  </a:t>
            </a:r>
            <a:br>
              <a:rPr lang="en-US" altLang="zh-CN" sz="1800" b="1" dirty="0">
                <a:solidFill>
                  <a:srgbClr val="313D51"/>
                </a:solidFill>
                <a:ea typeface="+mn-ea"/>
                <a:cs typeface="+mn-ea"/>
                <a:sym typeface="+mn-lt"/>
              </a:rPr>
            </a:br>
            <a:r>
              <a:rPr lang="zh-CN" altLang="en-US" sz="1800" b="1" dirty="0">
                <a:solidFill>
                  <a:srgbClr val="313D51"/>
                </a:solidFill>
                <a:ea typeface="+mn-ea"/>
                <a:cs typeface="+mn-ea"/>
                <a:sym typeface="+mn-lt"/>
              </a:rPr>
              <a:t>中间量：环境相似度  </a:t>
            </a:r>
            <a:br>
              <a:rPr lang="en-US" altLang="zh-CN" sz="1800" b="1" dirty="0">
                <a:solidFill>
                  <a:srgbClr val="313D51"/>
                </a:solidFill>
                <a:ea typeface="+mn-ea"/>
                <a:cs typeface="+mn-ea"/>
                <a:sym typeface="+mn-lt"/>
              </a:rPr>
            </a:br>
            <a:r>
              <a:rPr lang="zh-CN" altLang="en-US" sz="1800" b="1" dirty="0">
                <a:solidFill>
                  <a:srgbClr val="313D51"/>
                </a:solidFill>
                <a:ea typeface="+mn-ea"/>
                <a:cs typeface="+mn-ea"/>
                <a:sym typeface="+mn-lt"/>
              </a:rPr>
              <a:t>最终输出：</a:t>
            </a:r>
            <a:r>
              <a:rPr lang="en-US" altLang="zh-CN" sz="1800" b="1" dirty="0" err="1">
                <a:solidFill>
                  <a:srgbClr val="313D51"/>
                </a:solidFill>
                <a:ea typeface="+mn-ea"/>
                <a:cs typeface="+mn-ea"/>
                <a:sym typeface="+mn-lt"/>
              </a:rPr>
              <a:t>wg,wl</a:t>
            </a:r>
            <a:endParaRPr lang="en-US" altLang="zh-CN" sz="1800" b="1" dirty="0">
              <a:solidFill>
                <a:srgbClr val="313D51"/>
              </a:solidFill>
              <a:ea typeface="+mn-ea"/>
              <a:cs typeface="+mn-ea"/>
              <a:sym typeface="+mn-lt"/>
            </a:endParaRPr>
          </a:p>
        </p:txBody>
      </p:sp>
      <p:pic>
        <p:nvPicPr>
          <p:cNvPr id="2" name="图片 1">
            <a:extLst>
              <a:ext uri="{FF2B5EF4-FFF2-40B4-BE49-F238E27FC236}">
                <a16:creationId xmlns:a16="http://schemas.microsoft.com/office/drawing/2014/main" id="{009B8516-4A96-96D7-6632-915E0C1103FD}"/>
              </a:ext>
            </a:extLst>
          </p:cNvPr>
          <p:cNvPicPr>
            <a:picLocks noChangeAspect="1"/>
          </p:cNvPicPr>
          <p:nvPr/>
        </p:nvPicPr>
        <p:blipFill rotWithShape="1">
          <a:blip r:embed="rId3"/>
          <a:srcRect l="72205"/>
          <a:stretch/>
        </p:blipFill>
        <p:spPr>
          <a:xfrm>
            <a:off x="1619888" y="891461"/>
            <a:ext cx="2902002" cy="4534533"/>
          </a:xfrm>
          <a:prstGeom prst="rect">
            <a:avLst/>
          </a:prstGeom>
        </p:spPr>
      </p:pic>
      <p:pic>
        <p:nvPicPr>
          <p:cNvPr id="5" name="图片 4">
            <a:extLst>
              <a:ext uri="{FF2B5EF4-FFF2-40B4-BE49-F238E27FC236}">
                <a16:creationId xmlns:a16="http://schemas.microsoft.com/office/drawing/2014/main" id="{46A62069-7F53-7AB3-5D75-7407F0CC68CE}"/>
              </a:ext>
            </a:extLst>
          </p:cNvPr>
          <p:cNvPicPr>
            <a:picLocks noChangeAspect="1"/>
          </p:cNvPicPr>
          <p:nvPr/>
        </p:nvPicPr>
        <p:blipFill>
          <a:blip r:embed="rId4"/>
          <a:stretch>
            <a:fillRect/>
          </a:stretch>
        </p:blipFill>
        <p:spPr>
          <a:xfrm>
            <a:off x="5393571" y="1335007"/>
            <a:ext cx="6015544" cy="2139031"/>
          </a:xfrm>
          <a:prstGeom prst="rect">
            <a:avLst/>
          </a:prstGeom>
        </p:spPr>
      </p:pic>
    </p:spTree>
    <p:extLst>
      <p:ext uri="{BB962C8B-B14F-4D97-AF65-F5344CB8AC3E}">
        <p14:creationId xmlns:p14="http://schemas.microsoft.com/office/powerpoint/2010/main" val="253837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2940050" cy="50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Author Team</a:t>
            </a:r>
            <a:endParaRPr lang="zh-CN" altLang="en-US" sz="2400" b="1" dirty="0">
              <a:solidFill>
                <a:srgbClr val="313D51"/>
              </a:solidFill>
              <a:latin typeface="微软雅黑" panose="020B0503020204020204" pitchFamily="34" charset="-122"/>
              <a:ea typeface="+mn-ea"/>
              <a:cs typeface="+mn-ea"/>
              <a:sym typeface="+mn-lt"/>
            </a:endParaRPr>
          </a:p>
        </p:txBody>
      </p:sp>
      <p:pic>
        <p:nvPicPr>
          <p:cNvPr id="6" name="图片 5">
            <a:extLst>
              <a:ext uri="{FF2B5EF4-FFF2-40B4-BE49-F238E27FC236}">
                <a16:creationId xmlns:a16="http://schemas.microsoft.com/office/drawing/2014/main" id="{FBDDDCB3-1BD4-4AA3-79F3-CC380AF2C342}"/>
              </a:ext>
            </a:extLst>
          </p:cNvPr>
          <p:cNvPicPr>
            <a:picLocks noChangeAspect="1"/>
          </p:cNvPicPr>
          <p:nvPr/>
        </p:nvPicPr>
        <p:blipFill>
          <a:blip r:embed="rId3"/>
          <a:stretch>
            <a:fillRect/>
          </a:stretch>
        </p:blipFill>
        <p:spPr>
          <a:xfrm>
            <a:off x="756720" y="1227145"/>
            <a:ext cx="2572542" cy="2970453"/>
          </a:xfrm>
          <a:prstGeom prst="rect">
            <a:avLst/>
          </a:prstGeom>
        </p:spPr>
      </p:pic>
      <p:pic>
        <p:nvPicPr>
          <p:cNvPr id="17" name="图片 16">
            <a:extLst>
              <a:ext uri="{FF2B5EF4-FFF2-40B4-BE49-F238E27FC236}">
                <a16:creationId xmlns:a16="http://schemas.microsoft.com/office/drawing/2014/main" id="{AB4CD527-16B9-6F2D-5AE6-D883430EB705}"/>
              </a:ext>
            </a:extLst>
          </p:cNvPr>
          <p:cNvPicPr>
            <a:picLocks noChangeAspect="1"/>
          </p:cNvPicPr>
          <p:nvPr/>
        </p:nvPicPr>
        <p:blipFill rotWithShape="1">
          <a:blip r:embed="rId4"/>
          <a:srcRect r="23996"/>
          <a:stretch/>
        </p:blipFill>
        <p:spPr>
          <a:xfrm>
            <a:off x="3924252" y="258246"/>
            <a:ext cx="6956872" cy="6093981"/>
          </a:xfrm>
          <a:prstGeom prst="rect">
            <a:avLst/>
          </a:prstGeom>
        </p:spPr>
      </p:pic>
      <p:pic>
        <p:nvPicPr>
          <p:cNvPr id="4" name="图片 3">
            <a:extLst>
              <a:ext uri="{FF2B5EF4-FFF2-40B4-BE49-F238E27FC236}">
                <a16:creationId xmlns:a16="http://schemas.microsoft.com/office/drawing/2014/main" id="{EE2D266A-C54E-DA7E-E958-32309CB962E3}"/>
              </a:ext>
            </a:extLst>
          </p:cNvPr>
          <p:cNvPicPr>
            <a:picLocks noChangeAspect="1"/>
          </p:cNvPicPr>
          <p:nvPr/>
        </p:nvPicPr>
        <p:blipFill rotWithShape="1">
          <a:blip r:embed="rId4"/>
          <a:srcRect l="88792"/>
          <a:stretch/>
        </p:blipFill>
        <p:spPr>
          <a:xfrm>
            <a:off x="10881124" y="215913"/>
            <a:ext cx="1033022" cy="6136313"/>
          </a:xfrm>
          <a:prstGeom prst="rect">
            <a:avLst/>
          </a:prstGeom>
        </p:spPr>
      </p:pic>
      <p:sp>
        <p:nvSpPr>
          <p:cNvPr id="8" name="TextBox 28">
            <a:extLst>
              <a:ext uri="{FF2B5EF4-FFF2-40B4-BE49-F238E27FC236}">
                <a16:creationId xmlns:a16="http://schemas.microsoft.com/office/drawing/2014/main" id="{AB0EE6CE-2A52-3810-1FB5-4DC0C75577D6}"/>
              </a:ext>
            </a:extLst>
          </p:cNvPr>
          <p:cNvSpPr txBox="1"/>
          <p:nvPr/>
        </p:nvSpPr>
        <p:spPr>
          <a:xfrm>
            <a:off x="658813" y="4298195"/>
            <a:ext cx="3396019" cy="229562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刘静</a:t>
            </a:r>
            <a:r>
              <a:rPr lang="en-US" altLang="zh-CN" sz="1800" b="1" dirty="0">
                <a:solidFill>
                  <a:srgbClr val="313D51"/>
                </a:solidFill>
                <a:ea typeface="+mn-ea"/>
                <a:cs typeface="+mn-ea"/>
                <a:sym typeface="+mn-lt"/>
              </a:rPr>
              <a:t>(IEEE</a:t>
            </a:r>
            <a:r>
              <a:rPr lang="zh-CN" altLang="en-US" sz="1800" b="1" dirty="0">
                <a:solidFill>
                  <a:srgbClr val="313D51"/>
                </a:solidFill>
                <a:ea typeface="+mn-ea"/>
                <a:cs typeface="+mn-ea"/>
                <a:sym typeface="+mn-lt"/>
              </a:rPr>
              <a:t>成员</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获博士学位。</a:t>
            </a:r>
            <a:r>
              <a:rPr lang="en-US" altLang="zh-CN" sz="1800" b="1" dirty="0">
                <a:solidFill>
                  <a:srgbClr val="313D51"/>
                </a:solidFill>
                <a:ea typeface="+mn-ea"/>
                <a:cs typeface="+mn-ea"/>
                <a:sym typeface="+mn-lt"/>
              </a:rPr>
              <a:t>2017</a:t>
            </a:r>
            <a:r>
              <a:rPr lang="zh-CN" altLang="en-US" sz="1800" b="1" dirty="0">
                <a:solidFill>
                  <a:srgbClr val="313D51"/>
                </a:solidFill>
                <a:ea typeface="+mn-ea"/>
                <a:cs typeface="+mn-ea"/>
                <a:sym typeface="+mn-lt"/>
              </a:rPr>
              <a:t>年获北京工业大学博士学位。她目前在北京工业大学信息技术学院担任讲师。她的研究方向包括网络安全、</a:t>
            </a:r>
            <a:r>
              <a:rPr lang="en-US" altLang="zh-CN" sz="1800" b="1" dirty="0">
                <a:solidFill>
                  <a:srgbClr val="313D51"/>
                </a:solidFill>
                <a:ea typeface="+mn-ea"/>
                <a:cs typeface="+mn-ea"/>
                <a:sym typeface="+mn-lt"/>
              </a:rPr>
              <a:t>ICS</a:t>
            </a:r>
            <a:r>
              <a:rPr lang="zh-CN" altLang="en-US" sz="1800" b="1" dirty="0">
                <a:solidFill>
                  <a:srgbClr val="313D51"/>
                </a:solidFill>
                <a:ea typeface="+mn-ea"/>
                <a:cs typeface="+mn-ea"/>
                <a:sym typeface="+mn-lt"/>
              </a:rPr>
              <a:t>安全、边缘计算和可信计算。她在各种国际期刊和会议上发表了</a:t>
            </a:r>
            <a:r>
              <a:rPr lang="en-US" altLang="zh-CN" sz="1800" b="1" dirty="0">
                <a:solidFill>
                  <a:srgbClr val="313D51"/>
                </a:solidFill>
                <a:ea typeface="+mn-ea"/>
                <a:cs typeface="+mn-ea"/>
                <a:sym typeface="+mn-lt"/>
              </a:rPr>
              <a:t>30</a:t>
            </a:r>
            <a:r>
              <a:rPr lang="zh-CN" altLang="en-US" sz="1800" b="1" dirty="0">
                <a:solidFill>
                  <a:srgbClr val="313D51"/>
                </a:solidFill>
                <a:ea typeface="+mn-ea"/>
                <a:cs typeface="+mn-ea"/>
                <a:sym typeface="+mn-lt"/>
              </a:rPr>
              <a:t>多篇论文。</a:t>
            </a:r>
          </a:p>
        </p:txBody>
      </p:sp>
    </p:spTree>
    <p:extLst>
      <p:ext uri="{BB962C8B-B14F-4D97-AF65-F5344CB8AC3E}">
        <p14:creationId xmlns:p14="http://schemas.microsoft.com/office/powerpoint/2010/main" val="99114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Method: Environment Similarity</a:t>
            </a:r>
            <a:endParaRPr lang="zh-CN" altLang="en-US" sz="2400" b="1" dirty="0">
              <a:solidFill>
                <a:srgbClr val="313D51"/>
              </a:solidFill>
              <a:latin typeface="微软雅黑" panose="020B0503020204020204" pitchFamily="34" charset="-122"/>
              <a:ea typeface="+mn-ea"/>
              <a:cs typeface="+mn-ea"/>
              <a:sym typeface="+mn-lt"/>
            </a:endParaRPr>
          </a:p>
        </p:txBody>
      </p:sp>
      <p:sp>
        <p:nvSpPr>
          <p:cNvPr id="4" name="TextBox 28">
            <a:extLst>
              <a:ext uri="{FF2B5EF4-FFF2-40B4-BE49-F238E27FC236}">
                <a16:creationId xmlns:a16="http://schemas.microsoft.com/office/drawing/2014/main" id="{4E6DF4C6-FE2A-5B66-81B5-A6BE25503005}"/>
              </a:ext>
            </a:extLst>
          </p:cNvPr>
          <p:cNvSpPr txBox="1"/>
          <p:nvPr/>
        </p:nvSpPr>
        <p:spPr>
          <a:xfrm>
            <a:off x="5340486" y="4957444"/>
            <a:ext cx="6387830" cy="130144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计算环境相似度</a:t>
            </a:r>
            <a:r>
              <a:rPr lang="en-US" altLang="zh-CN" sz="1800" b="1" dirty="0">
                <a:solidFill>
                  <a:srgbClr val="313D51"/>
                </a:solidFill>
                <a:ea typeface="+mn-ea"/>
                <a:cs typeface="+mn-ea"/>
                <a:sym typeface="+mn-lt"/>
              </a:rPr>
              <a:t>E</a:t>
            </a:r>
            <a:r>
              <a:rPr lang="zh-CN" altLang="en-US" sz="1800" b="1" dirty="0">
                <a:solidFill>
                  <a:srgbClr val="313D51"/>
                </a:solidFill>
                <a:ea typeface="+mn-ea"/>
                <a:cs typeface="+mn-ea"/>
                <a:sym typeface="+mn-lt"/>
              </a:rPr>
              <a:t>的过程示例，从每一轮中提取梯度矩阵，并将初始局部模型扁平化为向量。接下来，利用向量的乘积得到每个矩阵之间的夹角。通过</a:t>
            </a:r>
            <a:r>
              <a:rPr lang="en-US" altLang="zh-CN" sz="1800" b="1" dirty="0">
                <a:solidFill>
                  <a:srgbClr val="313D51"/>
                </a:solidFill>
                <a:ea typeface="+mn-ea"/>
                <a:cs typeface="+mn-ea"/>
                <a:sym typeface="+mn-lt"/>
              </a:rPr>
              <a:t>[ -1 , 1]</a:t>
            </a:r>
            <a:r>
              <a:rPr lang="zh-CN" altLang="en-US" sz="1800" b="1" dirty="0">
                <a:solidFill>
                  <a:srgbClr val="313D51"/>
                </a:solidFill>
                <a:ea typeface="+mn-ea"/>
                <a:cs typeface="+mn-ea"/>
                <a:sym typeface="+mn-lt"/>
              </a:rPr>
              <a:t>中的角度得到余弦相似度的值。</a:t>
            </a:r>
            <a:endParaRPr lang="en-US" altLang="zh-CN" sz="1800" b="1" dirty="0">
              <a:solidFill>
                <a:srgbClr val="313D51"/>
              </a:solidFill>
              <a:ea typeface="+mn-ea"/>
              <a:cs typeface="+mn-ea"/>
              <a:sym typeface="+mn-lt"/>
            </a:endParaRPr>
          </a:p>
          <a:p>
            <a:pPr algn="l">
              <a:lnSpc>
                <a:spcPct val="120000"/>
              </a:lnSpc>
            </a:pPr>
            <a:r>
              <a:rPr lang="zh-CN" altLang="en-US" sz="1800" b="1" dirty="0">
                <a:solidFill>
                  <a:srgbClr val="313D51"/>
                </a:solidFill>
                <a:ea typeface="+mn-ea"/>
                <a:cs typeface="+mn-ea"/>
                <a:sym typeface="+mn-lt"/>
              </a:rPr>
              <a:t>通过</a:t>
            </a:r>
            <a:r>
              <a:rPr lang="en-US" altLang="zh-CN" sz="1800" b="1" dirty="0" err="1">
                <a:solidFill>
                  <a:srgbClr val="313D51"/>
                </a:solidFill>
                <a:ea typeface="+mn-ea"/>
                <a:cs typeface="+mn-ea"/>
                <a:sym typeface="+mn-lt"/>
              </a:rPr>
              <a:t>Sigmod</a:t>
            </a:r>
            <a:r>
              <a:rPr lang="zh-CN" altLang="en-US" sz="1800" b="1" dirty="0">
                <a:solidFill>
                  <a:srgbClr val="313D51"/>
                </a:solidFill>
                <a:ea typeface="+mn-ea"/>
                <a:cs typeface="+mn-ea"/>
                <a:sym typeface="+mn-lt"/>
              </a:rPr>
              <a:t>转换为</a:t>
            </a:r>
            <a:r>
              <a:rPr lang="en-US" altLang="zh-CN" sz="1800" b="1" dirty="0">
                <a:solidFill>
                  <a:srgbClr val="313D51"/>
                </a:solidFill>
                <a:ea typeface="+mn-ea"/>
                <a:cs typeface="+mn-ea"/>
                <a:sym typeface="+mn-lt"/>
              </a:rPr>
              <a:t>[ 0 , 1]</a:t>
            </a:r>
            <a:r>
              <a:rPr lang="zh-CN" altLang="en-US" sz="1800" b="1" dirty="0">
                <a:solidFill>
                  <a:srgbClr val="313D51"/>
                </a:solidFill>
                <a:ea typeface="+mn-ea"/>
                <a:cs typeface="+mn-ea"/>
                <a:sym typeface="+mn-lt"/>
              </a:rPr>
              <a:t>便于计算。</a:t>
            </a:r>
            <a:endParaRPr lang="en-US" altLang="zh-CN" sz="1800" b="1" dirty="0">
              <a:solidFill>
                <a:srgbClr val="313D51"/>
              </a:solidFill>
              <a:ea typeface="+mn-ea"/>
              <a:cs typeface="+mn-ea"/>
              <a:sym typeface="+mn-lt"/>
            </a:endParaRPr>
          </a:p>
        </p:txBody>
      </p:sp>
      <p:pic>
        <p:nvPicPr>
          <p:cNvPr id="6" name="图片 5">
            <a:extLst>
              <a:ext uri="{FF2B5EF4-FFF2-40B4-BE49-F238E27FC236}">
                <a16:creationId xmlns:a16="http://schemas.microsoft.com/office/drawing/2014/main" id="{9406F8D4-55FB-EC38-2EE1-3A2D71BCECBA}"/>
              </a:ext>
            </a:extLst>
          </p:cNvPr>
          <p:cNvPicPr>
            <a:picLocks noChangeAspect="1"/>
          </p:cNvPicPr>
          <p:nvPr/>
        </p:nvPicPr>
        <p:blipFill>
          <a:blip r:embed="rId3"/>
          <a:stretch>
            <a:fillRect/>
          </a:stretch>
        </p:blipFill>
        <p:spPr>
          <a:xfrm>
            <a:off x="73813" y="1252811"/>
            <a:ext cx="5096586" cy="4420217"/>
          </a:xfrm>
          <a:prstGeom prst="rect">
            <a:avLst/>
          </a:prstGeom>
        </p:spPr>
      </p:pic>
      <p:pic>
        <p:nvPicPr>
          <p:cNvPr id="8" name="Picture 2">
            <a:extLst>
              <a:ext uri="{FF2B5EF4-FFF2-40B4-BE49-F238E27FC236}">
                <a16:creationId xmlns:a16="http://schemas.microsoft.com/office/drawing/2014/main" id="{05A97FD5-6802-1D85-64F6-1043F1D35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452" y="3090429"/>
            <a:ext cx="59245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7E7B3F50-25A8-58C5-FBEE-978BCD127F5C}"/>
              </a:ext>
            </a:extLst>
          </p:cNvPr>
          <p:cNvPicPr>
            <a:picLocks noChangeAspect="1"/>
          </p:cNvPicPr>
          <p:nvPr/>
        </p:nvPicPr>
        <p:blipFill>
          <a:blip r:embed="rId5"/>
          <a:stretch>
            <a:fillRect/>
          </a:stretch>
        </p:blipFill>
        <p:spPr>
          <a:xfrm>
            <a:off x="4447827" y="1252811"/>
            <a:ext cx="7887801" cy="1152686"/>
          </a:xfrm>
          <a:prstGeom prst="rect">
            <a:avLst/>
          </a:prstGeom>
        </p:spPr>
      </p:pic>
    </p:spTree>
    <p:extLst>
      <p:ext uri="{BB962C8B-B14F-4D97-AF65-F5344CB8AC3E}">
        <p14:creationId xmlns:p14="http://schemas.microsoft.com/office/powerpoint/2010/main" val="500258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Method: Global update &amp; Local update</a:t>
            </a:r>
            <a:endParaRPr lang="zh-CN" altLang="en-US" sz="2400" b="1" dirty="0">
              <a:solidFill>
                <a:srgbClr val="313D51"/>
              </a:solidFill>
              <a:latin typeface="微软雅黑" panose="020B0503020204020204" pitchFamily="34" charset="-122"/>
              <a:ea typeface="+mn-ea"/>
              <a:cs typeface="+mn-ea"/>
              <a:sym typeface="+mn-lt"/>
            </a:endParaRPr>
          </a:p>
        </p:txBody>
      </p:sp>
      <p:sp>
        <p:nvSpPr>
          <p:cNvPr id="4" name="TextBox 28">
            <a:extLst>
              <a:ext uri="{FF2B5EF4-FFF2-40B4-BE49-F238E27FC236}">
                <a16:creationId xmlns:a16="http://schemas.microsoft.com/office/drawing/2014/main" id="{4E6DF4C6-FE2A-5B66-81B5-A6BE25503005}"/>
              </a:ext>
            </a:extLst>
          </p:cNvPr>
          <p:cNvSpPr txBox="1"/>
          <p:nvPr/>
        </p:nvSpPr>
        <p:spPr>
          <a:xfrm>
            <a:off x="946943" y="6328491"/>
            <a:ext cx="10739335"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计算环境相似度使每个节点集合了其他节点的权重信息。越相似的节点，对彼此的权重越高，影响越大。</a:t>
            </a:r>
            <a:endParaRPr lang="en-US" altLang="zh-CN" sz="1800" b="1" dirty="0">
              <a:solidFill>
                <a:srgbClr val="313D51"/>
              </a:solidFill>
              <a:ea typeface="+mn-ea"/>
              <a:cs typeface="+mn-ea"/>
              <a:sym typeface="+mn-lt"/>
            </a:endParaRPr>
          </a:p>
        </p:txBody>
      </p:sp>
      <p:pic>
        <p:nvPicPr>
          <p:cNvPr id="18434" name="Picture 2">
            <a:extLst>
              <a:ext uri="{FF2B5EF4-FFF2-40B4-BE49-F238E27FC236}">
                <a16:creationId xmlns:a16="http://schemas.microsoft.com/office/drawing/2014/main" id="{43A384DC-DF3F-0EBA-D038-B301A0A72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218" y="2513366"/>
            <a:ext cx="8067674" cy="182298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ED84BECA-5C17-2EE5-5EA0-451BE490F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218" y="4251258"/>
            <a:ext cx="806767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3AEA030D-BBAC-7214-C1C5-C544CC974E93}"/>
              </a:ext>
            </a:extLst>
          </p:cNvPr>
          <p:cNvPicPr>
            <a:picLocks noChangeAspect="1"/>
          </p:cNvPicPr>
          <p:nvPr/>
        </p:nvPicPr>
        <p:blipFill>
          <a:blip r:embed="rId5"/>
          <a:stretch>
            <a:fillRect/>
          </a:stretch>
        </p:blipFill>
        <p:spPr>
          <a:xfrm>
            <a:off x="1861217" y="740286"/>
            <a:ext cx="8067675" cy="1847409"/>
          </a:xfrm>
          <a:prstGeom prst="rect">
            <a:avLst/>
          </a:prstGeom>
        </p:spPr>
      </p:pic>
    </p:spTree>
    <p:extLst>
      <p:ext uri="{BB962C8B-B14F-4D97-AF65-F5344CB8AC3E}">
        <p14:creationId xmlns:p14="http://schemas.microsoft.com/office/powerpoint/2010/main" val="3350107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1085294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Method: Optimizing </a:t>
            </a:r>
            <a:r>
              <a:rPr lang="en-US" altLang="zh-CN" sz="2400" b="1" dirty="0" err="1">
                <a:solidFill>
                  <a:srgbClr val="313D51"/>
                </a:solidFill>
                <a:latin typeface="微软雅黑" panose="020B0503020204020204" pitchFamily="34" charset="-122"/>
                <a:ea typeface="+mn-ea"/>
                <a:cs typeface="+mn-ea"/>
                <a:sym typeface="+mn-lt"/>
              </a:rPr>
              <a:t>BackTracking</a:t>
            </a:r>
            <a:r>
              <a:rPr lang="en-US" altLang="zh-CN" sz="2400" b="1" dirty="0">
                <a:solidFill>
                  <a:srgbClr val="313D51"/>
                </a:solidFill>
                <a:latin typeface="微软雅黑" panose="020B0503020204020204" pitchFamily="34" charset="-122"/>
                <a:ea typeface="+mn-ea"/>
                <a:cs typeface="+mn-ea"/>
                <a:sym typeface="+mn-lt"/>
              </a:rPr>
              <a:t> Parameters Replacement Policy</a:t>
            </a:r>
            <a:endParaRPr lang="zh-CN" altLang="en-US" sz="2400" b="1" dirty="0">
              <a:solidFill>
                <a:srgbClr val="313D51"/>
              </a:solidFill>
              <a:latin typeface="微软雅黑" panose="020B0503020204020204" pitchFamily="34" charset="-122"/>
              <a:ea typeface="+mn-ea"/>
              <a:cs typeface="+mn-ea"/>
              <a:sym typeface="+mn-lt"/>
            </a:endParaRPr>
          </a:p>
        </p:txBody>
      </p:sp>
      <p:sp>
        <p:nvSpPr>
          <p:cNvPr id="4" name="TextBox 28">
            <a:extLst>
              <a:ext uri="{FF2B5EF4-FFF2-40B4-BE49-F238E27FC236}">
                <a16:creationId xmlns:a16="http://schemas.microsoft.com/office/drawing/2014/main" id="{4E6DF4C6-FE2A-5B66-81B5-A6BE25503005}"/>
              </a:ext>
            </a:extLst>
          </p:cNvPr>
          <p:cNvSpPr txBox="1"/>
          <p:nvPr/>
        </p:nvSpPr>
        <p:spPr>
          <a:xfrm>
            <a:off x="814938" y="1334532"/>
            <a:ext cx="10739335" cy="966034"/>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1 )</a:t>
            </a:r>
            <a:r>
              <a:rPr lang="zh-CN" altLang="en-US" sz="1800" b="1" dirty="0">
                <a:solidFill>
                  <a:srgbClr val="313D51"/>
                </a:solidFill>
                <a:ea typeface="+mn-ea"/>
                <a:cs typeface="+mn-ea"/>
                <a:sym typeface="+mn-lt"/>
              </a:rPr>
              <a:t>动作状态：云服务器作为</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中的决策部分，考虑了中心模型的收敛性和局部模型的平均性能。全局部分</a:t>
            </a:r>
            <a:r>
              <a:rPr lang="en-US" altLang="zh-CN" sz="1800" b="1" dirty="0">
                <a:solidFill>
                  <a:srgbClr val="313D51"/>
                </a:solidFill>
                <a:ea typeface="+mn-ea"/>
                <a:cs typeface="+mn-ea"/>
                <a:sym typeface="+mn-lt"/>
              </a:rPr>
              <a:t>Sg t</a:t>
            </a:r>
            <a:r>
              <a:rPr lang="zh-CN" altLang="en-US" sz="1800" b="1" dirty="0">
                <a:solidFill>
                  <a:srgbClr val="313D51"/>
                </a:solidFill>
                <a:ea typeface="+mn-ea"/>
                <a:cs typeface="+mn-ea"/>
                <a:sym typeface="+mn-lt"/>
              </a:rPr>
              <a:t>的状态定义为当前模型和</a:t>
            </a:r>
            <a:r>
              <a:rPr lang="en-US" altLang="zh-CN" sz="1800" b="1" dirty="0">
                <a:solidFill>
                  <a:srgbClr val="313D51"/>
                </a:solidFill>
                <a:ea typeface="+mn-ea"/>
                <a:cs typeface="+mn-ea"/>
                <a:sym typeface="+mn-lt"/>
              </a:rPr>
              <a:t>T</a:t>
            </a:r>
            <a:r>
              <a:rPr lang="zh-CN" altLang="en-US" sz="1800" b="1" dirty="0">
                <a:solidFill>
                  <a:srgbClr val="313D51"/>
                </a:solidFill>
                <a:ea typeface="+mn-ea"/>
                <a:cs typeface="+mn-ea"/>
                <a:sym typeface="+mn-lt"/>
              </a:rPr>
              <a:t>轮历史模型性能的集合。我们选择全局模型的损失结果 </a:t>
            </a:r>
            <a:r>
              <a:rPr lang="en-US" altLang="zh-CN" sz="1800" b="1" dirty="0">
                <a:solidFill>
                  <a:srgbClr val="313D51"/>
                </a:solidFill>
                <a:ea typeface="+mn-ea"/>
                <a:cs typeface="+mn-ea"/>
                <a:sym typeface="+mn-lt"/>
              </a:rPr>
              <a:t>Loss g t </a:t>
            </a:r>
            <a:r>
              <a:rPr lang="zh-CN" altLang="en-US" sz="1800" b="1" dirty="0">
                <a:solidFill>
                  <a:srgbClr val="313D51"/>
                </a:solidFill>
                <a:ea typeface="+mn-ea"/>
                <a:cs typeface="+mn-ea"/>
                <a:sym typeface="+mn-lt"/>
              </a:rPr>
              <a:t>和所有被试局部模型的平均精度 </a:t>
            </a:r>
            <a:r>
              <a:rPr lang="en-US" altLang="zh-CN" sz="1800" b="1" dirty="0">
                <a:solidFill>
                  <a:srgbClr val="313D51"/>
                </a:solidFill>
                <a:ea typeface="+mn-ea"/>
                <a:cs typeface="+mn-ea"/>
                <a:sym typeface="+mn-lt"/>
              </a:rPr>
              <a:t>Avg Acc l t </a:t>
            </a:r>
            <a:r>
              <a:rPr lang="zh-CN" altLang="en-US" sz="1800" b="1" dirty="0">
                <a:solidFill>
                  <a:srgbClr val="313D51"/>
                </a:solidFill>
                <a:ea typeface="+mn-ea"/>
                <a:cs typeface="+mn-ea"/>
                <a:sym typeface="+mn-lt"/>
              </a:rPr>
              <a:t>来表示全局模型的第</a:t>
            </a:r>
            <a:r>
              <a:rPr lang="en-US" altLang="zh-CN" sz="1800" b="1" dirty="0">
                <a:solidFill>
                  <a:srgbClr val="313D51"/>
                </a:solidFill>
                <a:ea typeface="+mn-ea"/>
                <a:cs typeface="+mn-ea"/>
                <a:sym typeface="+mn-lt"/>
              </a:rPr>
              <a:t>t</a:t>
            </a:r>
            <a:r>
              <a:rPr lang="zh-CN" altLang="en-US" sz="1800" b="1" dirty="0">
                <a:solidFill>
                  <a:srgbClr val="313D51"/>
                </a:solidFill>
                <a:ea typeface="+mn-ea"/>
                <a:cs typeface="+mn-ea"/>
                <a:sym typeface="+mn-lt"/>
              </a:rPr>
              <a:t>轮：</a:t>
            </a:r>
            <a:r>
              <a:rPr lang="en-US" altLang="zh-CN" sz="1800" b="1" dirty="0">
                <a:solidFill>
                  <a:srgbClr val="313D51"/>
                </a:solidFill>
                <a:ea typeface="+mn-ea"/>
                <a:cs typeface="+mn-ea"/>
                <a:sym typeface="+mn-lt"/>
              </a:rPr>
              <a:t>t=12,3,….T</a:t>
            </a:r>
            <a:r>
              <a:rPr lang="zh-CN" altLang="en-US" sz="1800" b="1" dirty="0">
                <a:solidFill>
                  <a:srgbClr val="313D51"/>
                </a:solidFill>
                <a:ea typeface="+mn-ea"/>
                <a:cs typeface="+mn-ea"/>
                <a:sym typeface="+mn-lt"/>
              </a:rPr>
              <a:t>。</a:t>
            </a:r>
            <a:endParaRPr lang="en-US" altLang="zh-CN" sz="1800" b="1" dirty="0">
              <a:solidFill>
                <a:srgbClr val="313D51"/>
              </a:solidFill>
              <a:ea typeface="+mn-ea"/>
              <a:cs typeface="+mn-ea"/>
              <a:sym typeface="+mn-lt"/>
            </a:endParaRPr>
          </a:p>
        </p:txBody>
      </p:sp>
      <p:pic>
        <p:nvPicPr>
          <p:cNvPr id="22533" name="Picture 5">
            <a:extLst>
              <a:ext uri="{FF2B5EF4-FFF2-40B4-BE49-F238E27FC236}">
                <a16:creationId xmlns:a16="http://schemas.microsoft.com/office/drawing/2014/main" id="{B56F315F-C1FE-ED3F-98CC-9FE1778FF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632" y="2408050"/>
            <a:ext cx="8372475" cy="134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8">
            <a:extLst>
              <a:ext uri="{FF2B5EF4-FFF2-40B4-BE49-F238E27FC236}">
                <a16:creationId xmlns:a16="http://schemas.microsoft.com/office/drawing/2014/main" id="{3183F615-5803-3861-1152-2662078D51A6}"/>
              </a:ext>
            </a:extLst>
          </p:cNvPr>
          <p:cNvSpPr txBox="1"/>
          <p:nvPr/>
        </p:nvSpPr>
        <p:spPr>
          <a:xfrm>
            <a:off x="658813" y="3865684"/>
            <a:ext cx="10739335" cy="63363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作为</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的委托人，被试对本地模型的直接表现进行评价。考虑到参与者的计算能力和等待时间限制，我们定义局部部分</a:t>
            </a:r>
            <a:r>
              <a:rPr lang="en-US" altLang="zh-CN" sz="1800" b="1" dirty="0" err="1">
                <a:solidFill>
                  <a:srgbClr val="313D51"/>
                </a:solidFill>
                <a:ea typeface="+mn-ea"/>
                <a:cs typeface="+mn-ea"/>
                <a:sym typeface="+mn-lt"/>
              </a:rPr>
              <a:t>Sli</a:t>
            </a:r>
            <a:r>
              <a:rPr lang="en-US" altLang="zh-CN" sz="1800" b="1" dirty="0">
                <a:solidFill>
                  <a:srgbClr val="313D51"/>
                </a:solidFill>
                <a:ea typeface="+mn-ea"/>
                <a:cs typeface="+mn-ea"/>
                <a:sym typeface="+mn-lt"/>
              </a:rPr>
              <a:t> t ( </a:t>
            </a:r>
            <a:r>
              <a:rPr lang="en-US" altLang="zh-CN" sz="1800" b="1" dirty="0" err="1">
                <a:solidFill>
                  <a:srgbClr val="313D51"/>
                </a:solidFill>
                <a:ea typeface="+mn-ea"/>
                <a:cs typeface="+mn-ea"/>
                <a:sym typeface="+mn-lt"/>
              </a:rPr>
              <a:t>i∈N</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的状态作为当前模型和上一轮模型的精度性能</a:t>
            </a:r>
            <a:r>
              <a:rPr lang="en-US" altLang="zh-CN" sz="1800" b="1" dirty="0" err="1">
                <a:solidFill>
                  <a:srgbClr val="313D51"/>
                </a:solidFill>
                <a:ea typeface="+mn-ea"/>
                <a:cs typeface="+mn-ea"/>
                <a:sym typeface="+mn-lt"/>
              </a:rPr>
              <a:t>Accli</a:t>
            </a:r>
            <a:r>
              <a:rPr lang="en-US" altLang="zh-CN" sz="1800" b="1" dirty="0">
                <a:solidFill>
                  <a:srgbClr val="313D51"/>
                </a:solidFill>
                <a:ea typeface="+mn-ea"/>
                <a:cs typeface="+mn-ea"/>
                <a:sym typeface="+mn-lt"/>
              </a:rPr>
              <a:t> t ( </a:t>
            </a:r>
            <a:r>
              <a:rPr lang="en-US" altLang="zh-CN" sz="1800" b="1" dirty="0" err="1">
                <a:solidFill>
                  <a:srgbClr val="313D51"/>
                </a:solidFill>
                <a:ea typeface="+mn-ea"/>
                <a:cs typeface="+mn-ea"/>
                <a:sym typeface="+mn-lt"/>
              </a:rPr>
              <a:t>i∈N</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的集合：</a:t>
            </a:r>
            <a:endParaRPr lang="en-US" altLang="zh-CN" sz="1800" b="1" dirty="0">
              <a:solidFill>
                <a:srgbClr val="313D51"/>
              </a:solidFill>
              <a:ea typeface="+mn-ea"/>
              <a:cs typeface="+mn-ea"/>
              <a:sym typeface="+mn-lt"/>
            </a:endParaRPr>
          </a:p>
        </p:txBody>
      </p:sp>
      <p:pic>
        <p:nvPicPr>
          <p:cNvPr id="22535" name="Picture 7">
            <a:extLst>
              <a:ext uri="{FF2B5EF4-FFF2-40B4-BE49-F238E27FC236}">
                <a16:creationId xmlns:a16="http://schemas.microsoft.com/office/drawing/2014/main" id="{CE4A10E0-BB79-DB68-B422-8465E7ECE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619" y="4499319"/>
            <a:ext cx="62865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98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1085294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Method: Optimizing </a:t>
            </a:r>
            <a:r>
              <a:rPr lang="en-US" altLang="zh-CN" sz="2400" b="1" dirty="0" err="1">
                <a:solidFill>
                  <a:srgbClr val="313D51"/>
                </a:solidFill>
                <a:latin typeface="微软雅黑" panose="020B0503020204020204" pitchFamily="34" charset="-122"/>
                <a:ea typeface="+mn-ea"/>
                <a:cs typeface="+mn-ea"/>
                <a:sym typeface="+mn-lt"/>
              </a:rPr>
              <a:t>BackTracking</a:t>
            </a:r>
            <a:r>
              <a:rPr lang="en-US" altLang="zh-CN" sz="2400" b="1" dirty="0">
                <a:solidFill>
                  <a:srgbClr val="313D51"/>
                </a:solidFill>
                <a:latin typeface="微软雅黑" panose="020B0503020204020204" pitchFamily="34" charset="-122"/>
                <a:ea typeface="+mn-ea"/>
                <a:cs typeface="+mn-ea"/>
                <a:sym typeface="+mn-lt"/>
              </a:rPr>
              <a:t> Parameters Replacement Policy</a:t>
            </a:r>
            <a:endParaRPr lang="zh-CN" altLang="en-US" sz="2400" b="1" dirty="0">
              <a:solidFill>
                <a:srgbClr val="313D51"/>
              </a:solidFill>
              <a:latin typeface="微软雅黑" panose="020B0503020204020204" pitchFamily="34" charset="-122"/>
              <a:ea typeface="+mn-ea"/>
              <a:cs typeface="+mn-ea"/>
              <a:sym typeface="+mn-lt"/>
            </a:endParaRPr>
          </a:p>
        </p:txBody>
      </p:sp>
      <p:sp>
        <p:nvSpPr>
          <p:cNvPr id="4" name="TextBox 28">
            <a:extLst>
              <a:ext uri="{FF2B5EF4-FFF2-40B4-BE49-F238E27FC236}">
                <a16:creationId xmlns:a16="http://schemas.microsoft.com/office/drawing/2014/main" id="{4E6DF4C6-FE2A-5B66-81B5-A6BE25503005}"/>
              </a:ext>
            </a:extLst>
          </p:cNvPr>
          <p:cNvSpPr txBox="1"/>
          <p:nvPr/>
        </p:nvSpPr>
        <p:spPr>
          <a:xfrm>
            <a:off x="1103068" y="955153"/>
            <a:ext cx="10739335" cy="63664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2)reward score</a:t>
            </a:r>
          </a:p>
          <a:p>
            <a:pPr algn="l">
              <a:lnSpc>
                <a:spcPct val="120000"/>
              </a:lnSpc>
            </a:pPr>
            <a:r>
              <a:rPr lang="zh-CN" altLang="en-US" sz="1800" b="1" dirty="0">
                <a:solidFill>
                  <a:srgbClr val="313D51"/>
                </a:solidFill>
                <a:ea typeface="+mn-ea"/>
                <a:cs typeface="+mn-ea"/>
                <a:sym typeface="+mn-lt"/>
              </a:rPr>
              <a:t>针对全局模型和局部模型定义了两类价值函数来评估相应模型参数的回报，分别定义为</a:t>
            </a:r>
            <a:r>
              <a:rPr lang="en-US" altLang="zh-CN" sz="1800" b="1" dirty="0" err="1">
                <a:solidFill>
                  <a:srgbClr val="313D51"/>
                </a:solidFill>
                <a:ea typeface="+mn-ea"/>
                <a:cs typeface="+mn-ea"/>
                <a:sym typeface="+mn-lt"/>
              </a:rPr>
              <a:t>Rg</a:t>
            </a:r>
            <a:r>
              <a:rPr lang="zh-CN" altLang="en-US" sz="1800" b="1" dirty="0">
                <a:solidFill>
                  <a:srgbClr val="313D51"/>
                </a:solidFill>
                <a:ea typeface="+mn-ea"/>
                <a:cs typeface="+mn-ea"/>
                <a:sym typeface="+mn-lt"/>
              </a:rPr>
              <a:t>和</a:t>
            </a:r>
            <a:r>
              <a:rPr lang="en-US" altLang="zh-CN" sz="1800" b="1" dirty="0" err="1">
                <a:solidFill>
                  <a:srgbClr val="313D51"/>
                </a:solidFill>
                <a:ea typeface="+mn-ea"/>
                <a:cs typeface="+mn-ea"/>
                <a:sym typeface="+mn-lt"/>
              </a:rPr>
              <a:t>Rl</a:t>
            </a:r>
            <a:r>
              <a:rPr lang="zh-CN" altLang="en-US" sz="1800" b="1" dirty="0">
                <a:solidFill>
                  <a:srgbClr val="313D51"/>
                </a:solidFill>
                <a:ea typeface="+mn-ea"/>
                <a:cs typeface="+mn-ea"/>
                <a:sym typeface="+mn-lt"/>
              </a:rPr>
              <a:t>。</a:t>
            </a:r>
            <a:endParaRPr lang="en-US" altLang="zh-CN" sz="1800" b="1" dirty="0">
              <a:solidFill>
                <a:srgbClr val="313D51"/>
              </a:solidFill>
              <a:ea typeface="+mn-ea"/>
              <a:cs typeface="+mn-ea"/>
              <a:sym typeface="+mn-lt"/>
            </a:endParaRPr>
          </a:p>
        </p:txBody>
      </p:sp>
      <p:sp>
        <p:nvSpPr>
          <p:cNvPr id="5" name="TextBox 28">
            <a:extLst>
              <a:ext uri="{FF2B5EF4-FFF2-40B4-BE49-F238E27FC236}">
                <a16:creationId xmlns:a16="http://schemas.microsoft.com/office/drawing/2014/main" id="{3183F615-5803-3861-1152-2662078D51A6}"/>
              </a:ext>
            </a:extLst>
          </p:cNvPr>
          <p:cNvSpPr txBox="1"/>
          <p:nvPr/>
        </p:nvSpPr>
        <p:spPr>
          <a:xfrm>
            <a:off x="8411277" y="1981891"/>
            <a:ext cx="2015188"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loss</a:t>
            </a:r>
            <a:r>
              <a:rPr lang="zh-CN" altLang="en-US" sz="1800" b="1" dirty="0">
                <a:solidFill>
                  <a:srgbClr val="313D51"/>
                </a:solidFill>
                <a:ea typeface="+mn-ea"/>
                <a:cs typeface="+mn-ea"/>
                <a:sym typeface="+mn-lt"/>
              </a:rPr>
              <a:t>变小了就加分</a:t>
            </a:r>
            <a:endParaRPr lang="en-US" altLang="zh-CN" sz="1800" b="1" dirty="0">
              <a:solidFill>
                <a:srgbClr val="313D51"/>
              </a:solidFill>
              <a:ea typeface="+mn-ea"/>
              <a:cs typeface="+mn-ea"/>
              <a:sym typeface="+mn-lt"/>
            </a:endParaRPr>
          </a:p>
        </p:txBody>
      </p:sp>
      <p:pic>
        <p:nvPicPr>
          <p:cNvPr id="23556" name="Picture 4">
            <a:extLst>
              <a:ext uri="{FF2B5EF4-FFF2-40B4-BE49-F238E27FC236}">
                <a16:creationId xmlns:a16="http://schemas.microsoft.com/office/drawing/2014/main" id="{BF13FDF8-B6EC-B954-ADDD-25906208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3" y="1699286"/>
            <a:ext cx="7040191" cy="1167683"/>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0AE352A5-EC17-CD76-6603-4DAF764B0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3149789"/>
            <a:ext cx="7040191" cy="31210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8">
            <a:extLst>
              <a:ext uri="{FF2B5EF4-FFF2-40B4-BE49-F238E27FC236}">
                <a16:creationId xmlns:a16="http://schemas.microsoft.com/office/drawing/2014/main" id="{7477E31E-573E-4F2F-B52C-95739B017D78}"/>
              </a:ext>
            </a:extLst>
          </p:cNvPr>
          <p:cNvSpPr txBox="1"/>
          <p:nvPr/>
        </p:nvSpPr>
        <p:spPr>
          <a:xfrm>
            <a:off x="7805284" y="4021457"/>
            <a:ext cx="3852152" cy="163083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loss</a:t>
            </a:r>
            <a:r>
              <a:rPr lang="zh-CN" altLang="en-US" sz="1800" b="1" dirty="0">
                <a:solidFill>
                  <a:srgbClr val="313D51"/>
                </a:solidFill>
                <a:ea typeface="+mn-ea"/>
                <a:cs typeface="+mn-ea"/>
                <a:sym typeface="+mn-lt"/>
              </a:rPr>
              <a:t>变小，准确率变大 ：</a:t>
            </a:r>
            <a:r>
              <a:rPr lang="en-US" altLang="zh-CN" sz="1800" b="1" dirty="0">
                <a:solidFill>
                  <a:srgbClr val="313D51"/>
                </a:solidFill>
                <a:ea typeface="+mn-ea"/>
                <a:cs typeface="+mn-ea"/>
                <a:sym typeface="+mn-lt"/>
              </a:rPr>
              <a:t>r=1</a:t>
            </a:r>
            <a:r>
              <a:rPr lang="zh-CN" altLang="en-US" sz="1800" b="1" dirty="0">
                <a:solidFill>
                  <a:srgbClr val="313D51"/>
                </a:solidFill>
                <a:ea typeface="+mn-ea"/>
                <a:cs typeface="+mn-ea"/>
                <a:sym typeface="+mn-lt"/>
              </a:rPr>
              <a:t>加分</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loss</a:t>
            </a:r>
            <a:r>
              <a:rPr lang="zh-CN" altLang="en-US" sz="1800" b="1" dirty="0">
                <a:solidFill>
                  <a:srgbClr val="313D51"/>
                </a:solidFill>
                <a:ea typeface="+mn-ea"/>
                <a:cs typeface="+mn-ea"/>
                <a:sym typeface="+mn-lt"/>
              </a:rPr>
              <a:t>变小，或准确率变大：</a:t>
            </a:r>
            <a:r>
              <a:rPr lang="en-US" altLang="zh-CN" sz="1800" b="1" dirty="0">
                <a:solidFill>
                  <a:srgbClr val="313D51"/>
                </a:solidFill>
                <a:ea typeface="+mn-ea"/>
                <a:cs typeface="+mn-ea"/>
                <a:sym typeface="+mn-lt"/>
              </a:rPr>
              <a:t>r=0</a:t>
            </a:r>
            <a:r>
              <a:rPr lang="zh-CN" altLang="en-US" sz="1800" b="1" dirty="0">
                <a:solidFill>
                  <a:srgbClr val="313D51"/>
                </a:solidFill>
                <a:ea typeface="+mn-ea"/>
                <a:cs typeface="+mn-ea"/>
                <a:sym typeface="+mn-lt"/>
              </a:rPr>
              <a:t>抵消</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loss</a:t>
            </a:r>
            <a:r>
              <a:rPr lang="zh-CN" altLang="en-US" sz="1800" b="1" dirty="0">
                <a:solidFill>
                  <a:srgbClr val="313D51"/>
                </a:solidFill>
                <a:ea typeface="+mn-ea"/>
                <a:cs typeface="+mn-ea"/>
                <a:sym typeface="+mn-lt"/>
              </a:rPr>
              <a:t>变大，且准确率也下降</a:t>
            </a:r>
            <a:r>
              <a:rPr lang="en-US" altLang="zh-CN" sz="1800" b="1" dirty="0">
                <a:solidFill>
                  <a:srgbClr val="313D51"/>
                </a:solidFill>
                <a:ea typeface="+mn-ea"/>
                <a:cs typeface="+mn-ea"/>
                <a:sym typeface="+mn-lt"/>
              </a:rPr>
              <a:t>:r=-1</a:t>
            </a:r>
            <a:r>
              <a:rPr lang="zh-CN" altLang="en-US" sz="1800" b="1" dirty="0">
                <a:solidFill>
                  <a:srgbClr val="313D51"/>
                </a:solidFill>
                <a:ea typeface="+mn-ea"/>
                <a:cs typeface="+mn-ea"/>
                <a:sym typeface="+mn-lt"/>
              </a:rPr>
              <a:t>扣分</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36931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1085294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Method: Optimizing </a:t>
            </a:r>
            <a:r>
              <a:rPr lang="en-US" altLang="zh-CN" sz="2400" b="1" dirty="0" err="1">
                <a:solidFill>
                  <a:srgbClr val="313D51"/>
                </a:solidFill>
                <a:latin typeface="微软雅黑" panose="020B0503020204020204" pitchFamily="34" charset="-122"/>
                <a:ea typeface="+mn-ea"/>
                <a:cs typeface="+mn-ea"/>
                <a:sym typeface="+mn-lt"/>
              </a:rPr>
              <a:t>BackTracking</a:t>
            </a:r>
            <a:r>
              <a:rPr lang="en-US" altLang="zh-CN" sz="2400" b="1" dirty="0">
                <a:solidFill>
                  <a:srgbClr val="313D51"/>
                </a:solidFill>
                <a:latin typeface="微软雅黑" panose="020B0503020204020204" pitchFamily="34" charset="-122"/>
                <a:ea typeface="+mn-ea"/>
                <a:cs typeface="+mn-ea"/>
                <a:sym typeface="+mn-lt"/>
              </a:rPr>
              <a:t> Parameters Replacement Policy</a:t>
            </a:r>
            <a:endParaRPr lang="zh-CN" altLang="en-US" sz="2400" b="1" dirty="0">
              <a:solidFill>
                <a:srgbClr val="313D51"/>
              </a:solidFill>
              <a:latin typeface="微软雅黑" panose="020B0503020204020204" pitchFamily="34" charset="-122"/>
              <a:ea typeface="+mn-ea"/>
              <a:cs typeface="+mn-ea"/>
              <a:sym typeface="+mn-lt"/>
            </a:endParaRPr>
          </a:p>
        </p:txBody>
      </p:sp>
      <p:sp>
        <p:nvSpPr>
          <p:cNvPr id="4" name="TextBox 28">
            <a:extLst>
              <a:ext uri="{FF2B5EF4-FFF2-40B4-BE49-F238E27FC236}">
                <a16:creationId xmlns:a16="http://schemas.microsoft.com/office/drawing/2014/main" id="{4E6DF4C6-FE2A-5B66-81B5-A6BE25503005}"/>
              </a:ext>
            </a:extLst>
          </p:cNvPr>
          <p:cNvSpPr txBox="1"/>
          <p:nvPr/>
        </p:nvSpPr>
        <p:spPr>
          <a:xfrm>
            <a:off x="726332" y="1684727"/>
            <a:ext cx="10739335" cy="63363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3)</a:t>
            </a:r>
            <a:r>
              <a:rPr lang="zh-CN" altLang="en-US" sz="1800" b="1" dirty="0">
                <a:solidFill>
                  <a:srgbClr val="313D51"/>
                </a:solidFill>
                <a:ea typeface="+mn-ea"/>
                <a:cs typeface="+mn-ea"/>
                <a:sym typeface="+mn-lt"/>
              </a:rPr>
              <a:t>长期回报评价：奖赏的累积定义为执行动作后的报应。这里，</a:t>
            </a:r>
            <a:r>
              <a:rPr lang="en-US" altLang="zh-CN" sz="1800" b="1" dirty="0">
                <a:solidFill>
                  <a:srgbClr val="313D51"/>
                </a:solidFill>
                <a:ea typeface="+mn-ea"/>
                <a:cs typeface="+mn-ea"/>
                <a:sym typeface="+mn-lt"/>
              </a:rPr>
              <a:t>γ∈( 0 , 1)</a:t>
            </a:r>
            <a:r>
              <a:rPr lang="zh-CN" altLang="en-US" sz="1800" b="1" dirty="0">
                <a:solidFill>
                  <a:srgbClr val="313D51"/>
                </a:solidFill>
                <a:ea typeface="+mn-ea"/>
                <a:cs typeface="+mn-ea"/>
                <a:sym typeface="+mn-lt"/>
              </a:rPr>
              <a:t>是折扣因子，在强化学习中用来调节近远期影响，</a:t>
            </a:r>
            <a:r>
              <a:rPr lang="en-US" altLang="zh-CN" sz="1800" b="1" dirty="0">
                <a:solidFill>
                  <a:srgbClr val="313D51"/>
                </a:solidFill>
                <a:ea typeface="+mn-ea"/>
                <a:cs typeface="+mn-ea"/>
                <a:sym typeface="+mn-lt"/>
              </a:rPr>
              <a:t>γ</a:t>
            </a:r>
            <a:r>
              <a:rPr lang="zh-CN" altLang="en-US" sz="1800" b="1" dirty="0">
                <a:solidFill>
                  <a:srgbClr val="313D51"/>
                </a:solidFill>
                <a:ea typeface="+mn-ea"/>
                <a:cs typeface="+mn-ea"/>
                <a:sym typeface="+mn-lt"/>
              </a:rPr>
              <a:t>越大</a:t>
            </a:r>
            <a:r>
              <a:rPr lang="en-US" altLang="zh-CN" sz="1800" b="1" dirty="0">
                <a:solidFill>
                  <a:srgbClr val="313D51"/>
                </a:solidFill>
                <a:ea typeface="+mn-ea"/>
                <a:cs typeface="+mn-ea"/>
                <a:sym typeface="+mn-lt"/>
              </a:rPr>
              <a:t>agent</a:t>
            </a:r>
            <a:r>
              <a:rPr lang="zh-CN" altLang="en-US" sz="1800" b="1" dirty="0">
                <a:solidFill>
                  <a:srgbClr val="313D51"/>
                </a:solidFill>
                <a:ea typeface="+mn-ea"/>
                <a:cs typeface="+mn-ea"/>
                <a:sym typeface="+mn-lt"/>
              </a:rPr>
              <a:t>往前考虑的步数越多，越“深谋远虑” ；</a:t>
            </a:r>
            <a:r>
              <a:rPr lang="en-US" altLang="zh-CN" sz="1800" b="1" dirty="0">
                <a:solidFill>
                  <a:srgbClr val="313D51"/>
                </a:solidFill>
                <a:ea typeface="+mn-ea"/>
                <a:cs typeface="+mn-ea"/>
                <a:sym typeface="+mn-lt"/>
              </a:rPr>
              <a:t>γ</a:t>
            </a:r>
            <a:r>
              <a:rPr lang="zh-CN" altLang="en-US" sz="1800" b="1" dirty="0">
                <a:solidFill>
                  <a:srgbClr val="313D51"/>
                </a:solidFill>
                <a:ea typeface="+mn-ea"/>
                <a:cs typeface="+mn-ea"/>
                <a:sym typeface="+mn-lt"/>
              </a:rPr>
              <a:t>越小</a:t>
            </a:r>
            <a:r>
              <a:rPr lang="en-US" altLang="zh-CN" sz="1800" b="1" dirty="0">
                <a:solidFill>
                  <a:srgbClr val="313D51"/>
                </a:solidFill>
                <a:ea typeface="+mn-ea"/>
                <a:cs typeface="+mn-ea"/>
                <a:sym typeface="+mn-lt"/>
              </a:rPr>
              <a:t>agent</a:t>
            </a:r>
            <a:r>
              <a:rPr lang="zh-CN" altLang="en-US" sz="1800" b="1" dirty="0">
                <a:solidFill>
                  <a:srgbClr val="313D51"/>
                </a:solidFill>
                <a:ea typeface="+mn-ea"/>
                <a:cs typeface="+mn-ea"/>
                <a:sym typeface="+mn-lt"/>
              </a:rPr>
              <a:t>越注重眼前利益。</a:t>
            </a:r>
            <a:endParaRPr lang="en-US" altLang="zh-CN" sz="1800" b="1" dirty="0">
              <a:solidFill>
                <a:srgbClr val="313D51"/>
              </a:solidFill>
              <a:ea typeface="+mn-ea"/>
              <a:cs typeface="+mn-ea"/>
              <a:sym typeface="+mn-lt"/>
            </a:endParaRPr>
          </a:p>
        </p:txBody>
      </p:sp>
      <p:pic>
        <p:nvPicPr>
          <p:cNvPr id="24580" name="Picture 4">
            <a:extLst>
              <a:ext uri="{FF2B5EF4-FFF2-40B4-BE49-F238E27FC236}">
                <a16:creationId xmlns:a16="http://schemas.microsoft.com/office/drawing/2014/main" id="{B8726C77-FE19-4AE2-1135-B3A12F70A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413" y="2671868"/>
            <a:ext cx="7162800" cy="1181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8">
            <a:extLst>
              <a:ext uri="{FF2B5EF4-FFF2-40B4-BE49-F238E27FC236}">
                <a16:creationId xmlns:a16="http://schemas.microsoft.com/office/drawing/2014/main" id="{B9AB4AB9-E034-9F70-AC6B-754CA87787B0}"/>
              </a:ext>
            </a:extLst>
          </p:cNvPr>
          <p:cNvSpPr txBox="1"/>
          <p:nvPr/>
        </p:nvSpPr>
        <p:spPr>
          <a:xfrm>
            <a:off x="726332" y="4327407"/>
            <a:ext cx="10739335" cy="63363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4)</a:t>
            </a:r>
            <a:r>
              <a:rPr lang="zh-CN" altLang="en-US" sz="1800" b="1" dirty="0">
                <a:solidFill>
                  <a:srgbClr val="313D51"/>
                </a:solidFill>
                <a:ea typeface="+mn-ea"/>
                <a:cs typeface="+mn-ea"/>
                <a:sym typeface="+mn-lt"/>
              </a:rPr>
              <a:t>整体策略：根据长期回报的最佳累积从重放内存和当前更新中选择模型参数。优化回溯参数替换策略对全局和局部模型每一轮的连续评价机制，使模型参数具有最优选择报应进行替换以促进系统的持续稳定。</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26136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Workflow</a:t>
            </a:r>
            <a:endParaRPr lang="zh-CN" altLang="en-US" sz="2400" b="1" dirty="0">
              <a:solidFill>
                <a:srgbClr val="313D51"/>
              </a:solidFill>
              <a:latin typeface="微软雅黑" panose="020B0503020204020204" pitchFamily="34" charset="-122"/>
              <a:ea typeface="+mn-ea"/>
              <a:cs typeface="+mn-ea"/>
              <a:sym typeface="+mn-lt"/>
            </a:endParaRPr>
          </a:p>
        </p:txBody>
      </p:sp>
      <p:sp>
        <p:nvSpPr>
          <p:cNvPr id="14" name="TextBox 28">
            <a:extLst>
              <a:ext uri="{FF2B5EF4-FFF2-40B4-BE49-F238E27FC236}">
                <a16:creationId xmlns:a16="http://schemas.microsoft.com/office/drawing/2014/main" id="{DF855AAF-199C-E6EC-1F5A-6D344D949CE4}"/>
              </a:ext>
            </a:extLst>
          </p:cNvPr>
          <p:cNvSpPr txBox="1"/>
          <p:nvPr/>
        </p:nvSpPr>
        <p:spPr>
          <a:xfrm>
            <a:off x="5034626" y="5947716"/>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EEFED Workflow</a:t>
            </a:r>
          </a:p>
        </p:txBody>
      </p:sp>
      <p:pic>
        <p:nvPicPr>
          <p:cNvPr id="5" name="图片 4">
            <a:extLst>
              <a:ext uri="{FF2B5EF4-FFF2-40B4-BE49-F238E27FC236}">
                <a16:creationId xmlns:a16="http://schemas.microsoft.com/office/drawing/2014/main" id="{8022E68D-E800-0DB4-50B1-03B6FBD57FAE}"/>
              </a:ext>
            </a:extLst>
          </p:cNvPr>
          <p:cNvPicPr>
            <a:picLocks noChangeAspect="1"/>
          </p:cNvPicPr>
          <p:nvPr/>
        </p:nvPicPr>
        <p:blipFill>
          <a:blip r:embed="rId3"/>
          <a:stretch>
            <a:fillRect/>
          </a:stretch>
        </p:blipFill>
        <p:spPr>
          <a:xfrm>
            <a:off x="875571" y="1161733"/>
            <a:ext cx="10440857" cy="4534533"/>
          </a:xfrm>
          <a:prstGeom prst="rect">
            <a:avLst/>
          </a:prstGeom>
        </p:spPr>
      </p:pic>
      <p:sp>
        <p:nvSpPr>
          <p:cNvPr id="2" name="TextBox 28">
            <a:extLst>
              <a:ext uri="{FF2B5EF4-FFF2-40B4-BE49-F238E27FC236}">
                <a16:creationId xmlns:a16="http://schemas.microsoft.com/office/drawing/2014/main" id="{0907EB0A-75F3-B8F0-56DA-B15E2F8FCA1C}"/>
              </a:ext>
            </a:extLst>
          </p:cNvPr>
          <p:cNvSpPr txBox="1"/>
          <p:nvPr/>
        </p:nvSpPr>
        <p:spPr>
          <a:xfrm>
            <a:off x="5511281" y="3746451"/>
            <a:ext cx="2122746" cy="63664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FF0000"/>
                </a:solidFill>
                <a:ea typeface="+mn-ea"/>
                <a:cs typeface="+mn-ea"/>
                <a:sym typeface="+mn-lt"/>
              </a:rPr>
              <a:t>Global </a:t>
            </a:r>
            <a:br>
              <a:rPr lang="en-US" altLang="zh-CN" sz="1800" b="1" dirty="0">
                <a:solidFill>
                  <a:srgbClr val="FF0000"/>
                </a:solidFill>
                <a:ea typeface="+mn-ea"/>
                <a:cs typeface="+mn-ea"/>
                <a:sym typeface="+mn-lt"/>
              </a:rPr>
            </a:br>
            <a:r>
              <a:rPr lang="en-US" altLang="zh-CN" sz="1800" b="1" dirty="0">
                <a:solidFill>
                  <a:srgbClr val="FF0000"/>
                </a:solidFill>
                <a:ea typeface="+mn-ea"/>
                <a:cs typeface="+mn-ea"/>
                <a:sym typeface="+mn-lt"/>
              </a:rPr>
              <a:t>update</a:t>
            </a:r>
          </a:p>
        </p:txBody>
      </p:sp>
      <p:sp>
        <p:nvSpPr>
          <p:cNvPr id="3" name="TextBox 28">
            <a:extLst>
              <a:ext uri="{FF2B5EF4-FFF2-40B4-BE49-F238E27FC236}">
                <a16:creationId xmlns:a16="http://schemas.microsoft.com/office/drawing/2014/main" id="{D6A8E395-E260-0700-4821-69F5F6109462}"/>
              </a:ext>
            </a:extLst>
          </p:cNvPr>
          <p:cNvSpPr txBox="1"/>
          <p:nvPr/>
        </p:nvSpPr>
        <p:spPr>
          <a:xfrm>
            <a:off x="7021185" y="2807300"/>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FF0000"/>
                </a:solidFill>
                <a:ea typeface="+mn-ea"/>
                <a:cs typeface="+mn-ea"/>
                <a:sym typeface="+mn-lt"/>
              </a:rPr>
              <a:t>Local update</a:t>
            </a:r>
          </a:p>
        </p:txBody>
      </p:sp>
      <p:sp>
        <p:nvSpPr>
          <p:cNvPr id="4" name="TextBox 28">
            <a:extLst>
              <a:ext uri="{FF2B5EF4-FFF2-40B4-BE49-F238E27FC236}">
                <a16:creationId xmlns:a16="http://schemas.microsoft.com/office/drawing/2014/main" id="{FC20B40F-59F3-B480-AEC4-13B403ED0755}"/>
              </a:ext>
            </a:extLst>
          </p:cNvPr>
          <p:cNvSpPr txBox="1"/>
          <p:nvPr/>
        </p:nvSpPr>
        <p:spPr>
          <a:xfrm>
            <a:off x="6572654" y="5365616"/>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FF0000"/>
                </a:solidFill>
                <a:ea typeface="+mn-ea"/>
                <a:cs typeface="+mn-ea"/>
                <a:sym typeface="+mn-lt"/>
              </a:rPr>
              <a:t>回溯参数</a:t>
            </a:r>
            <a:endParaRPr lang="en-US" altLang="zh-CN" sz="1800" b="1" dirty="0">
              <a:solidFill>
                <a:srgbClr val="FF0000"/>
              </a:solidFill>
              <a:ea typeface="+mn-ea"/>
              <a:cs typeface="+mn-ea"/>
              <a:sym typeface="+mn-lt"/>
            </a:endParaRPr>
          </a:p>
        </p:txBody>
      </p:sp>
      <p:sp>
        <p:nvSpPr>
          <p:cNvPr id="6" name="TextBox 28">
            <a:extLst>
              <a:ext uri="{FF2B5EF4-FFF2-40B4-BE49-F238E27FC236}">
                <a16:creationId xmlns:a16="http://schemas.microsoft.com/office/drawing/2014/main" id="{3195C466-B94B-925E-CC7A-772E3DAABAB8}"/>
              </a:ext>
            </a:extLst>
          </p:cNvPr>
          <p:cNvSpPr txBox="1"/>
          <p:nvPr/>
        </p:nvSpPr>
        <p:spPr>
          <a:xfrm>
            <a:off x="9380705" y="4681437"/>
            <a:ext cx="2122746"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FF0000"/>
                </a:solidFill>
                <a:ea typeface="+mn-ea"/>
                <a:cs typeface="+mn-ea"/>
                <a:sym typeface="+mn-lt"/>
              </a:rPr>
              <a:t>回溯参数</a:t>
            </a:r>
            <a:endParaRPr lang="en-US" altLang="zh-CN" sz="1800" b="1" dirty="0">
              <a:solidFill>
                <a:srgbClr val="FF0000"/>
              </a:solidFill>
              <a:ea typeface="+mn-ea"/>
              <a:cs typeface="+mn-ea"/>
              <a:sym typeface="+mn-lt"/>
            </a:endParaRPr>
          </a:p>
        </p:txBody>
      </p:sp>
    </p:spTree>
    <p:extLst>
      <p:ext uri="{BB962C8B-B14F-4D97-AF65-F5344CB8AC3E}">
        <p14:creationId xmlns:p14="http://schemas.microsoft.com/office/powerpoint/2010/main" val="59388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2" name="TextBox 28">
            <a:extLst>
              <a:ext uri="{FF2B5EF4-FFF2-40B4-BE49-F238E27FC236}">
                <a16:creationId xmlns:a16="http://schemas.microsoft.com/office/drawing/2014/main" id="{B2419230-D9C0-6A05-A54C-A4504B39BD8E}"/>
              </a:ext>
            </a:extLst>
          </p:cNvPr>
          <p:cNvSpPr txBox="1"/>
          <p:nvPr/>
        </p:nvSpPr>
        <p:spPr>
          <a:xfrm>
            <a:off x="2372038" y="1082197"/>
            <a:ext cx="7251408" cy="462241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两个</a:t>
            </a:r>
            <a:r>
              <a:rPr lang="en-US" altLang="zh-CN" sz="1800" b="1" dirty="0">
                <a:solidFill>
                  <a:srgbClr val="313D51"/>
                </a:solidFill>
                <a:ea typeface="+mn-ea"/>
                <a:cs typeface="+mn-ea"/>
                <a:sym typeface="+mn-lt"/>
              </a:rPr>
              <a:t>CPS</a:t>
            </a:r>
            <a:r>
              <a:rPr lang="zh-CN" altLang="en-US" sz="1800" b="1" dirty="0">
                <a:solidFill>
                  <a:srgbClr val="313D51"/>
                </a:solidFill>
                <a:ea typeface="+mn-ea"/>
                <a:cs typeface="+mn-ea"/>
                <a:sym typeface="+mn-lt"/>
              </a:rPr>
              <a:t>实验集和一个</a:t>
            </a:r>
            <a:r>
              <a:rPr lang="en-US" altLang="zh-CN" sz="1800" b="1" dirty="0">
                <a:solidFill>
                  <a:srgbClr val="313D51"/>
                </a:solidFill>
                <a:ea typeface="+mn-ea"/>
                <a:cs typeface="+mn-ea"/>
                <a:sym typeface="+mn-lt"/>
              </a:rPr>
              <a:t>Cyber</a:t>
            </a:r>
            <a:r>
              <a:rPr lang="zh-CN" altLang="en-US" sz="1800" b="1" dirty="0">
                <a:solidFill>
                  <a:srgbClr val="313D51"/>
                </a:solidFill>
                <a:ea typeface="+mn-ea"/>
                <a:cs typeface="+mn-ea"/>
                <a:sym typeface="+mn-lt"/>
              </a:rPr>
              <a:t>实验集</a:t>
            </a:r>
            <a:r>
              <a:rPr lang="en-US" altLang="zh-CN" sz="1800" b="1" dirty="0">
                <a:solidFill>
                  <a:srgbClr val="313D51"/>
                </a:solidFill>
                <a:ea typeface="+mn-ea"/>
                <a:cs typeface="+mn-ea"/>
                <a:sym typeface="+mn-lt"/>
              </a:rPr>
              <a:t>NSL-KDD</a:t>
            </a:r>
          </a:p>
          <a:p>
            <a:pPr algn="l">
              <a:lnSpc>
                <a:spcPct val="120000"/>
              </a:lnSpc>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err="1">
                <a:solidFill>
                  <a:srgbClr val="313D51"/>
                </a:solidFill>
                <a:ea typeface="+mn-ea"/>
                <a:cs typeface="+mn-ea"/>
                <a:sym typeface="+mn-lt"/>
              </a:rPr>
              <a:t>SWaT</a:t>
            </a:r>
            <a:r>
              <a:rPr lang="zh-CN" altLang="en-US" sz="1800" b="1" dirty="0">
                <a:solidFill>
                  <a:srgbClr val="313D51"/>
                </a:solidFill>
                <a:ea typeface="+mn-ea"/>
                <a:cs typeface="+mn-ea"/>
                <a:sym typeface="+mn-lt"/>
              </a:rPr>
              <a:t>包含</a:t>
            </a:r>
            <a:r>
              <a:rPr lang="en-US" altLang="zh-CN" sz="1800" b="1" dirty="0">
                <a:solidFill>
                  <a:srgbClr val="313D51"/>
                </a:solidFill>
                <a:ea typeface="+mn-ea"/>
                <a:cs typeface="+mn-ea"/>
                <a:sym typeface="+mn-lt"/>
              </a:rPr>
              <a:t>1</a:t>
            </a:r>
            <a:r>
              <a:rPr lang="zh-CN" altLang="en-US" sz="1800" b="1" dirty="0">
                <a:solidFill>
                  <a:srgbClr val="313D51"/>
                </a:solidFill>
                <a:ea typeface="+mn-ea"/>
                <a:cs typeface="+mn-ea"/>
                <a:sym typeface="+mn-lt"/>
              </a:rPr>
              <a:t>类正常操作下存在的网络数据，</a:t>
            </a:r>
            <a:r>
              <a:rPr lang="en-US" altLang="zh-CN" sz="1800" b="1" dirty="0">
                <a:solidFill>
                  <a:srgbClr val="313D51"/>
                </a:solidFill>
                <a:ea typeface="+mn-ea"/>
                <a:cs typeface="+mn-ea"/>
                <a:sym typeface="+mn-lt"/>
              </a:rPr>
              <a:t>36</a:t>
            </a:r>
            <a:r>
              <a:rPr lang="zh-CN" altLang="en-US" sz="1800" b="1" dirty="0">
                <a:solidFill>
                  <a:srgbClr val="313D51"/>
                </a:solidFill>
                <a:ea typeface="+mn-ea"/>
                <a:cs typeface="+mn-ea"/>
                <a:sym typeface="+mn-lt"/>
              </a:rPr>
              <a:t>类各种网络攻击下存在的网络数据。</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WADI (</a:t>
            </a:r>
            <a:r>
              <a:rPr lang="zh-CN" altLang="en-US" sz="1800" b="1" dirty="0">
                <a:solidFill>
                  <a:srgbClr val="313D51"/>
                </a:solidFill>
                <a:ea typeface="+mn-ea"/>
                <a:cs typeface="+mn-ea"/>
                <a:sym typeface="+mn-lt"/>
              </a:rPr>
              <a:t>供水试验台</a:t>
            </a:r>
            <a:r>
              <a:rPr lang="en-US" altLang="zh-CN" sz="1800" b="1" dirty="0">
                <a:solidFill>
                  <a:srgbClr val="313D51"/>
                </a:solidFill>
                <a:ea typeface="+mn-ea"/>
                <a:cs typeface="+mn-ea"/>
                <a:sym typeface="+mn-lt"/>
              </a:rPr>
              <a:t>) </a:t>
            </a:r>
            <a:r>
              <a:rPr lang="zh-CN" altLang="en-US" sz="1800" b="1" dirty="0">
                <a:solidFill>
                  <a:srgbClr val="313D51"/>
                </a:solidFill>
                <a:ea typeface="+mn-ea"/>
                <a:cs typeface="+mn-ea"/>
                <a:sym typeface="+mn-lt"/>
              </a:rPr>
              <a:t>由</a:t>
            </a:r>
            <a:r>
              <a:rPr lang="en-US" altLang="zh-CN" sz="1800" b="1" dirty="0" err="1">
                <a:solidFill>
                  <a:srgbClr val="313D51"/>
                </a:solidFill>
                <a:ea typeface="+mn-ea"/>
                <a:cs typeface="+mn-ea"/>
                <a:sym typeface="+mn-lt"/>
              </a:rPr>
              <a:t>SWaT</a:t>
            </a:r>
            <a:r>
              <a:rPr lang="zh-CN" altLang="en-US" sz="1800" b="1" dirty="0">
                <a:solidFill>
                  <a:srgbClr val="313D51"/>
                </a:solidFill>
                <a:ea typeface="+mn-ea"/>
                <a:cs typeface="+mn-ea"/>
                <a:sym typeface="+mn-lt"/>
              </a:rPr>
              <a:t>的同一设计者设计，但采用不同的攻击模拟方法、不同的治疗活动片段和不同的传感器数据收集方法。</a:t>
            </a:r>
            <a:r>
              <a:rPr lang="en-US" altLang="zh-CN" sz="1800" b="1" dirty="0">
                <a:solidFill>
                  <a:srgbClr val="313D51"/>
                </a:solidFill>
                <a:ea typeface="+mn-ea"/>
                <a:cs typeface="+mn-ea"/>
                <a:sym typeface="+mn-lt"/>
              </a:rPr>
              <a:t>WADI</a:t>
            </a:r>
            <a:r>
              <a:rPr lang="zh-CN" altLang="en-US" sz="1800" b="1" dirty="0">
                <a:solidFill>
                  <a:srgbClr val="313D51"/>
                </a:solidFill>
                <a:ea typeface="+mn-ea"/>
                <a:cs typeface="+mn-ea"/>
                <a:sym typeface="+mn-lt"/>
              </a:rPr>
              <a:t>包含正常运营下存在的</a:t>
            </a:r>
            <a:r>
              <a:rPr lang="en-US" altLang="zh-CN" sz="1800" b="1" dirty="0">
                <a:solidFill>
                  <a:srgbClr val="313D51"/>
                </a:solidFill>
                <a:ea typeface="+mn-ea"/>
                <a:cs typeface="+mn-ea"/>
                <a:sym typeface="+mn-lt"/>
              </a:rPr>
              <a:t>1</a:t>
            </a:r>
            <a:r>
              <a:rPr lang="zh-CN" altLang="en-US" sz="1800" b="1" dirty="0">
                <a:solidFill>
                  <a:srgbClr val="313D51"/>
                </a:solidFill>
                <a:ea typeface="+mn-ea"/>
                <a:cs typeface="+mn-ea"/>
                <a:sym typeface="+mn-lt"/>
              </a:rPr>
              <a:t>类网络数据和各种网络攻击下存在的</a:t>
            </a:r>
            <a:r>
              <a:rPr lang="en-US" altLang="zh-CN" sz="1800" b="1" dirty="0">
                <a:solidFill>
                  <a:srgbClr val="313D51"/>
                </a:solidFill>
                <a:ea typeface="+mn-ea"/>
                <a:cs typeface="+mn-ea"/>
                <a:sym typeface="+mn-lt"/>
              </a:rPr>
              <a:t>13</a:t>
            </a:r>
            <a:r>
              <a:rPr lang="zh-CN" altLang="en-US" sz="1800" b="1" dirty="0">
                <a:solidFill>
                  <a:srgbClr val="313D51"/>
                </a:solidFill>
                <a:ea typeface="+mn-ea"/>
                <a:cs typeface="+mn-ea"/>
                <a:sym typeface="+mn-lt"/>
              </a:rPr>
              <a:t>类网络数据。  </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由于真实的工业场景不仅面临</a:t>
            </a:r>
            <a:r>
              <a:rPr lang="en-US" altLang="zh-CN" sz="1800" b="1" dirty="0">
                <a:solidFill>
                  <a:srgbClr val="313D51"/>
                </a:solidFill>
                <a:ea typeface="+mn-ea"/>
                <a:cs typeface="+mn-ea"/>
                <a:sym typeface="+mn-lt"/>
              </a:rPr>
              <a:t>ICS</a:t>
            </a:r>
            <a:r>
              <a:rPr lang="zh-CN" altLang="en-US" sz="1800" b="1" dirty="0">
                <a:solidFill>
                  <a:srgbClr val="313D51"/>
                </a:solidFill>
                <a:ea typeface="+mn-ea"/>
                <a:cs typeface="+mn-ea"/>
                <a:sym typeface="+mn-lt"/>
              </a:rPr>
              <a:t>攻击，还面临传统的网络攻击，因此需要考虑包含</a:t>
            </a:r>
            <a:r>
              <a:rPr lang="en-US" altLang="zh-CN" sz="1800" b="1" dirty="0">
                <a:solidFill>
                  <a:srgbClr val="313D51"/>
                </a:solidFill>
                <a:ea typeface="+mn-ea"/>
                <a:cs typeface="+mn-ea"/>
                <a:sym typeface="+mn-lt"/>
              </a:rPr>
              <a:t>TCP / IP</a:t>
            </a:r>
            <a:r>
              <a:rPr lang="zh-CN" altLang="en-US" sz="1800" b="1" dirty="0">
                <a:solidFill>
                  <a:srgbClr val="313D51"/>
                </a:solidFill>
                <a:ea typeface="+mn-ea"/>
                <a:cs typeface="+mn-ea"/>
                <a:sym typeface="+mn-lt"/>
              </a:rPr>
              <a:t>流量的数据集。在从真实局域网提取的</a:t>
            </a:r>
            <a:r>
              <a:rPr lang="en-US" altLang="zh-CN" sz="1800" b="1" dirty="0">
                <a:solidFill>
                  <a:srgbClr val="313D51"/>
                </a:solidFill>
                <a:ea typeface="+mn-ea"/>
                <a:cs typeface="+mn-ea"/>
                <a:sym typeface="+mn-lt"/>
              </a:rPr>
              <a:t>TCP/IP</a:t>
            </a:r>
            <a:r>
              <a:rPr lang="zh-CN" altLang="en-US" sz="1800" b="1" dirty="0">
                <a:solidFill>
                  <a:srgbClr val="313D51"/>
                </a:solidFill>
                <a:ea typeface="+mn-ea"/>
                <a:cs typeface="+mn-ea"/>
                <a:sym typeface="+mn-lt"/>
              </a:rPr>
              <a:t>协议族网络数据集</a:t>
            </a:r>
            <a:r>
              <a:rPr lang="en-US" altLang="zh-CN" sz="1800" b="1" dirty="0">
                <a:solidFill>
                  <a:srgbClr val="313D51"/>
                </a:solidFill>
                <a:ea typeface="+mn-ea"/>
                <a:cs typeface="+mn-ea"/>
                <a:sym typeface="+mn-lt"/>
              </a:rPr>
              <a:t>NSL - KDD </a:t>
            </a:r>
            <a:r>
              <a:rPr lang="zh-CN" altLang="en-US" sz="1800" b="1" dirty="0">
                <a:solidFill>
                  <a:srgbClr val="313D51"/>
                </a:solidFill>
                <a:ea typeface="+mn-ea"/>
                <a:cs typeface="+mn-ea"/>
                <a:sym typeface="+mn-lt"/>
              </a:rPr>
              <a:t>中，除正常流量外，数据集中存在</a:t>
            </a:r>
            <a:r>
              <a:rPr lang="en-US" altLang="zh-CN" sz="1800" b="1" dirty="0">
                <a:solidFill>
                  <a:srgbClr val="313D51"/>
                </a:solidFill>
                <a:ea typeface="+mn-ea"/>
                <a:cs typeface="+mn-ea"/>
                <a:sym typeface="+mn-lt"/>
              </a:rPr>
              <a:t>22</a:t>
            </a:r>
            <a:r>
              <a:rPr lang="zh-CN" altLang="en-US" sz="1800" b="1" dirty="0">
                <a:solidFill>
                  <a:srgbClr val="313D51"/>
                </a:solidFill>
                <a:ea typeface="+mn-ea"/>
                <a:cs typeface="+mn-ea"/>
                <a:sym typeface="+mn-lt"/>
              </a:rPr>
              <a:t>种攻击类型，可分为</a:t>
            </a:r>
            <a:r>
              <a:rPr lang="en-US" altLang="zh-CN" sz="1800" b="1" dirty="0">
                <a:solidFill>
                  <a:srgbClr val="313D51"/>
                </a:solidFill>
                <a:ea typeface="+mn-ea"/>
                <a:cs typeface="+mn-ea"/>
                <a:sym typeface="+mn-lt"/>
              </a:rPr>
              <a:t>Do S</a:t>
            </a:r>
            <a:r>
              <a:rPr lang="zh-CN" altLang="en-US" sz="1800" b="1" dirty="0">
                <a:solidFill>
                  <a:srgbClr val="313D51"/>
                </a:solidFill>
                <a:ea typeface="+mn-ea"/>
                <a:cs typeface="+mn-ea"/>
                <a:sym typeface="+mn-lt"/>
              </a:rPr>
              <a:t>、</a:t>
            </a:r>
            <a:r>
              <a:rPr lang="en-US" altLang="zh-CN" sz="1800" b="1" dirty="0">
                <a:solidFill>
                  <a:srgbClr val="313D51"/>
                </a:solidFill>
                <a:ea typeface="+mn-ea"/>
                <a:cs typeface="+mn-ea"/>
                <a:sym typeface="+mn-lt"/>
              </a:rPr>
              <a:t>R2L</a:t>
            </a:r>
            <a:r>
              <a:rPr lang="zh-CN" altLang="en-US" sz="1800" b="1" dirty="0">
                <a:solidFill>
                  <a:srgbClr val="313D51"/>
                </a:solidFill>
                <a:ea typeface="+mn-ea"/>
                <a:cs typeface="+mn-ea"/>
                <a:sym typeface="+mn-lt"/>
              </a:rPr>
              <a:t>、</a:t>
            </a:r>
            <a:r>
              <a:rPr lang="en-US" altLang="zh-CN" sz="1800" b="1" dirty="0">
                <a:solidFill>
                  <a:srgbClr val="313D51"/>
                </a:solidFill>
                <a:ea typeface="+mn-ea"/>
                <a:cs typeface="+mn-ea"/>
                <a:sym typeface="+mn-lt"/>
              </a:rPr>
              <a:t>Probe</a:t>
            </a:r>
            <a:r>
              <a:rPr lang="zh-CN" altLang="en-US" sz="1800" b="1" dirty="0">
                <a:solidFill>
                  <a:srgbClr val="313D51"/>
                </a:solidFill>
                <a:ea typeface="+mn-ea"/>
                <a:cs typeface="+mn-ea"/>
                <a:sym typeface="+mn-lt"/>
              </a:rPr>
              <a:t>和</a:t>
            </a:r>
            <a:r>
              <a:rPr lang="en-US" altLang="zh-CN" sz="1800" b="1" dirty="0">
                <a:solidFill>
                  <a:srgbClr val="313D51"/>
                </a:solidFill>
                <a:ea typeface="+mn-ea"/>
                <a:cs typeface="+mn-ea"/>
                <a:sym typeface="+mn-lt"/>
              </a:rPr>
              <a:t>U2R 4</a:t>
            </a:r>
            <a:r>
              <a:rPr lang="zh-CN" altLang="en-US" sz="1800" b="1" dirty="0">
                <a:solidFill>
                  <a:srgbClr val="313D51"/>
                </a:solidFill>
                <a:ea typeface="+mn-ea"/>
                <a:cs typeface="+mn-ea"/>
                <a:sym typeface="+mn-lt"/>
              </a:rPr>
              <a:t>大类。</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103441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2" name="TextBox 28">
            <a:extLst>
              <a:ext uri="{FF2B5EF4-FFF2-40B4-BE49-F238E27FC236}">
                <a16:creationId xmlns:a16="http://schemas.microsoft.com/office/drawing/2014/main" id="{B2419230-D9C0-6A05-A54C-A4504B39BD8E}"/>
              </a:ext>
            </a:extLst>
          </p:cNvPr>
          <p:cNvSpPr txBox="1"/>
          <p:nvPr/>
        </p:nvSpPr>
        <p:spPr>
          <a:xfrm>
            <a:off x="2595774" y="1743678"/>
            <a:ext cx="7251408" cy="362823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60 %</a:t>
            </a:r>
            <a:r>
              <a:rPr lang="zh-CN" altLang="en-US" sz="1800" b="1" dirty="0">
                <a:solidFill>
                  <a:srgbClr val="313D51"/>
                </a:solidFill>
                <a:ea typeface="+mn-ea"/>
                <a:cs typeface="+mn-ea"/>
                <a:sym typeface="+mn-lt"/>
              </a:rPr>
              <a:t>的数据集用于局部训练</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20 %</a:t>
            </a:r>
            <a:r>
              <a:rPr lang="zh-CN" altLang="en-US" sz="1800" b="1" dirty="0">
                <a:solidFill>
                  <a:srgbClr val="313D51"/>
                </a:solidFill>
                <a:ea typeface="+mn-ea"/>
                <a:cs typeface="+mn-ea"/>
                <a:sym typeface="+mn-lt"/>
              </a:rPr>
              <a:t>用于局部场景测试</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20 %</a:t>
            </a:r>
            <a:r>
              <a:rPr lang="zh-CN" altLang="en-US" sz="1800" b="1" dirty="0">
                <a:solidFill>
                  <a:srgbClr val="313D51"/>
                </a:solidFill>
                <a:ea typeface="+mn-ea"/>
                <a:cs typeface="+mn-ea"/>
                <a:sym typeface="+mn-lt"/>
              </a:rPr>
              <a:t>用于全局场景测试。</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每个参与者展示若干个与其他参与者不同的攻击类别，以模拟数据大小和类别上的非独立同分布。值得注意的是，全局场景是在相同的测试数据上进行测试，而局部场景是在分配给每个参与者的测试数据上进行测试。</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K=5</a:t>
            </a:r>
          </a:p>
          <a:p>
            <a:pPr marL="285750" indent="-285750" algn="l">
              <a:lnSpc>
                <a:spcPct val="120000"/>
              </a:lnSpc>
              <a:buFont typeface="Arial" panose="020B0604020202020204" pitchFamily="34" charset="0"/>
              <a:buChar char="•"/>
            </a:pPr>
            <a:r>
              <a:rPr lang="en-US" altLang="zh-CN" sz="1800" b="1" dirty="0">
                <a:solidFill>
                  <a:srgbClr val="313D51"/>
                </a:solidFill>
                <a:ea typeface="+mn-ea"/>
                <a:cs typeface="+mn-ea"/>
                <a:sym typeface="+mn-lt"/>
              </a:rPr>
              <a:t>R=20</a:t>
            </a:r>
          </a:p>
        </p:txBody>
      </p:sp>
    </p:spTree>
    <p:extLst>
      <p:ext uri="{BB962C8B-B14F-4D97-AF65-F5344CB8AC3E}">
        <p14:creationId xmlns:p14="http://schemas.microsoft.com/office/powerpoint/2010/main" val="190742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Evaluation#1</a:t>
            </a:r>
            <a:r>
              <a:rPr lang="zh-CN" altLang="en-US" sz="2400" b="1" dirty="0">
                <a:solidFill>
                  <a:srgbClr val="313D51"/>
                </a:solidFill>
                <a:latin typeface="微软雅黑" panose="020B0503020204020204" pitchFamily="34" charset="-122"/>
                <a:ea typeface="+mn-ea"/>
                <a:cs typeface="+mn-ea"/>
                <a:sym typeface="+mn-lt"/>
              </a:rPr>
              <a:t>消融实验</a:t>
            </a:r>
          </a:p>
        </p:txBody>
      </p:sp>
      <p:sp>
        <p:nvSpPr>
          <p:cNvPr id="2" name="TextBox 28">
            <a:extLst>
              <a:ext uri="{FF2B5EF4-FFF2-40B4-BE49-F238E27FC236}">
                <a16:creationId xmlns:a16="http://schemas.microsoft.com/office/drawing/2014/main" id="{B2419230-D9C0-6A05-A54C-A4504B39BD8E}"/>
              </a:ext>
            </a:extLst>
          </p:cNvPr>
          <p:cNvSpPr txBox="1"/>
          <p:nvPr/>
        </p:nvSpPr>
        <p:spPr>
          <a:xfrm>
            <a:off x="3654466" y="4910382"/>
            <a:ext cx="5373502" cy="63363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检验个性化局部模型的存在对性能的提升是否有效。删除个性化局部模型的</a:t>
            </a: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简写为</a:t>
            </a:r>
            <a:r>
              <a:rPr lang="en-US" altLang="zh-CN" sz="1800" b="1" dirty="0">
                <a:solidFill>
                  <a:srgbClr val="313D51"/>
                </a:solidFill>
                <a:ea typeface="+mn-ea"/>
                <a:cs typeface="+mn-ea"/>
                <a:sym typeface="+mn-lt"/>
              </a:rPr>
              <a:t>EEFED - P</a:t>
            </a:r>
            <a:r>
              <a:rPr lang="zh-CN" altLang="en-US" sz="1800" b="1" dirty="0">
                <a:solidFill>
                  <a:srgbClr val="313D51"/>
                </a:solidFill>
                <a:ea typeface="+mn-ea"/>
                <a:cs typeface="+mn-ea"/>
                <a:sym typeface="+mn-lt"/>
              </a:rPr>
              <a:t>。</a:t>
            </a:r>
            <a:endParaRPr lang="en-US" altLang="zh-CN" sz="1800" b="1" dirty="0">
              <a:solidFill>
                <a:srgbClr val="313D51"/>
              </a:solidFill>
              <a:ea typeface="+mn-ea"/>
              <a:cs typeface="+mn-ea"/>
              <a:sym typeface="+mn-lt"/>
            </a:endParaRPr>
          </a:p>
        </p:txBody>
      </p:sp>
      <p:pic>
        <p:nvPicPr>
          <p:cNvPr id="25602" name="Picture 2">
            <a:extLst>
              <a:ext uri="{FF2B5EF4-FFF2-40B4-BE49-F238E27FC236}">
                <a16:creationId xmlns:a16="http://schemas.microsoft.com/office/drawing/2014/main" id="{4E68A0BC-7229-6EE2-A4D6-79C9BB0D3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367" y="980454"/>
            <a:ext cx="90297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57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Evaluation#2</a:t>
            </a:r>
            <a:r>
              <a:rPr lang="zh-CN" altLang="en-US" sz="2400" b="1" dirty="0">
                <a:solidFill>
                  <a:srgbClr val="313D51"/>
                </a:solidFill>
                <a:latin typeface="微软雅黑" panose="020B0503020204020204" pitchFamily="34" charset="-122"/>
                <a:ea typeface="+mn-ea"/>
                <a:cs typeface="+mn-ea"/>
                <a:sym typeface="+mn-lt"/>
              </a:rPr>
              <a:t>局部场景测试</a:t>
            </a:r>
          </a:p>
        </p:txBody>
      </p:sp>
      <p:sp>
        <p:nvSpPr>
          <p:cNvPr id="2" name="TextBox 28">
            <a:extLst>
              <a:ext uri="{FF2B5EF4-FFF2-40B4-BE49-F238E27FC236}">
                <a16:creationId xmlns:a16="http://schemas.microsoft.com/office/drawing/2014/main" id="{B2419230-D9C0-6A05-A54C-A4504B39BD8E}"/>
              </a:ext>
            </a:extLst>
          </p:cNvPr>
          <p:cNvSpPr txBox="1"/>
          <p:nvPr/>
        </p:nvSpPr>
        <p:spPr>
          <a:xfrm>
            <a:off x="1103068" y="4725557"/>
            <a:ext cx="10294998" cy="966034"/>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1800" b="1" dirty="0">
                <a:solidFill>
                  <a:srgbClr val="313D51"/>
                </a:solidFill>
                <a:ea typeface="+mn-ea"/>
                <a:cs typeface="+mn-ea"/>
                <a:sym typeface="+mn-lt"/>
              </a:rPr>
              <a:t>五名参与者个性化模型在本地情景的平均准确率</a:t>
            </a:r>
            <a:endParaRPr lang="en-US" altLang="zh-CN" sz="1800" b="1" dirty="0">
              <a:solidFill>
                <a:srgbClr val="313D51"/>
              </a:solidFill>
              <a:ea typeface="+mn-ea"/>
              <a:cs typeface="+mn-ea"/>
              <a:sym typeface="+mn-lt"/>
            </a:endParaRPr>
          </a:p>
          <a:p>
            <a:pPr algn="ctr">
              <a:lnSpc>
                <a:spcPct val="120000"/>
              </a:lnSpc>
            </a:pPr>
            <a:endParaRPr lang="en-US" altLang="zh-CN" sz="1800" b="1" dirty="0">
              <a:solidFill>
                <a:srgbClr val="313D51"/>
              </a:solidFill>
              <a:ea typeface="+mn-ea"/>
              <a:cs typeface="+mn-ea"/>
              <a:sym typeface="+mn-lt"/>
            </a:endParaRPr>
          </a:p>
          <a:p>
            <a:pPr algn="ctr">
              <a:lnSpc>
                <a:spcPct val="120000"/>
              </a:lnSpc>
            </a:pP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总体上优于其他方法，在不同数据集的常见局部场景中都是有效、稳健和稳定的。</a:t>
            </a:r>
            <a:endParaRPr lang="en-US" altLang="zh-CN" sz="1800" b="1" dirty="0">
              <a:solidFill>
                <a:srgbClr val="313D51"/>
              </a:solidFill>
              <a:ea typeface="+mn-ea"/>
              <a:cs typeface="+mn-ea"/>
              <a:sym typeface="+mn-lt"/>
            </a:endParaRPr>
          </a:p>
        </p:txBody>
      </p:sp>
      <p:pic>
        <p:nvPicPr>
          <p:cNvPr id="3" name="图片 2">
            <a:extLst>
              <a:ext uri="{FF2B5EF4-FFF2-40B4-BE49-F238E27FC236}">
                <a16:creationId xmlns:a16="http://schemas.microsoft.com/office/drawing/2014/main" id="{9AA4C406-938C-E50C-7B7A-F328FF7DD202}"/>
              </a:ext>
            </a:extLst>
          </p:cNvPr>
          <p:cNvPicPr>
            <a:picLocks noChangeAspect="1"/>
          </p:cNvPicPr>
          <p:nvPr/>
        </p:nvPicPr>
        <p:blipFill>
          <a:blip r:embed="rId3"/>
          <a:stretch>
            <a:fillRect/>
          </a:stretch>
        </p:blipFill>
        <p:spPr>
          <a:xfrm>
            <a:off x="45334" y="1242891"/>
            <a:ext cx="12192000" cy="3335458"/>
          </a:xfrm>
          <a:prstGeom prst="rect">
            <a:avLst/>
          </a:prstGeom>
        </p:spPr>
      </p:pic>
    </p:spTree>
    <p:extLst>
      <p:ext uri="{BB962C8B-B14F-4D97-AF65-F5344CB8AC3E}">
        <p14:creationId xmlns:p14="http://schemas.microsoft.com/office/powerpoint/2010/main" val="109143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2940050" cy="50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Author Team</a:t>
            </a:r>
            <a:endParaRPr lang="zh-CN" altLang="en-US" sz="2400" b="1" dirty="0">
              <a:solidFill>
                <a:srgbClr val="313D51"/>
              </a:solidFill>
              <a:latin typeface="微软雅黑" panose="020B0503020204020204" pitchFamily="34" charset="-122"/>
              <a:ea typeface="+mn-ea"/>
              <a:cs typeface="+mn-ea"/>
              <a:sym typeface="+mn-lt"/>
            </a:endParaRPr>
          </a:p>
        </p:txBody>
      </p:sp>
      <p:pic>
        <p:nvPicPr>
          <p:cNvPr id="3" name="图片 2">
            <a:extLst>
              <a:ext uri="{FF2B5EF4-FFF2-40B4-BE49-F238E27FC236}">
                <a16:creationId xmlns:a16="http://schemas.microsoft.com/office/drawing/2014/main" id="{96DD2352-3B48-BD63-B718-89AE7C7FECAA}"/>
              </a:ext>
            </a:extLst>
          </p:cNvPr>
          <p:cNvPicPr>
            <a:picLocks noChangeAspect="1"/>
          </p:cNvPicPr>
          <p:nvPr/>
        </p:nvPicPr>
        <p:blipFill rotWithShape="1">
          <a:blip r:embed="rId3"/>
          <a:srcRect r="22299"/>
          <a:stretch/>
        </p:blipFill>
        <p:spPr>
          <a:xfrm>
            <a:off x="4156544" y="0"/>
            <a:ext cx="7376643" cy="6858000"/>
          </a:xfrm>
          <a:prstGeom prst="rect">
            <a:avLst/>
          </a:prstGeom>
        </p:spPr>
      </p:pic>
      <p:pic>
        <p:nvPicPr>
          <p:cNvPr id="4" name="图片 3">
            <a:extLst>
              <a:ext uri="{FF2B5EF4-FFF2-40B4-BE49-F238E27FC236}">
                <a16:creationId xmlns:a16="http://schemas.microsoft.com/office/drawing/2014/main" id="{F494AEC4-18A1-4593-912F-DF003DAD6804}"/>
              </a:ext>
            </a:extLst>
          </p:cNvPr>
          <p:cNvPicPr>
            <a:picLocks noChangeAspect="1"/>
          </p:cNvPicPr>
          <p:nvPr/>
        </p:nvPicPr>
        <p:blipFill rotWithShape="1">
          <a:blip r:embed="rId3"/>
          <a:srcRect l="90884"/>
          <a:stretch/>
        </p:blipFill>
        <p:spPr>
          <a:xfrm>
            <a:off x="11324842" y="0"/>
            <a:ext cx="865452" cy="6858000"/>
          </a:xfrm>
          <a:prstGeom prst="rect">
            <a:avLst/>
          </a:prstGeom>
        </p:spPr>
      </p:pic>
      <p:pic>
        <p:nvPicPr>
          <p:cNvPr id="8" name="图片 7">
            <a:extLst>
              <a:ext uri="{FF2B5EF4-FFF2-40B4-BE49-F238E27FC236}">
                <a16:creationId xmlns:a16="http://schemas.microsoft.com/office/drawing/2014/main" id="{D5B49569-B85F-E270-68FF-C1356B190DBE}"/>
              </a:ext>
            </a:extLst>
          </p:cNvPr>
          <p:cNvPicPr>
            <a:picLocks noChangeAspect="1"/>
          </p:cNvPicPr>
          <p:nvPr/>
        </p:nvPicPr>
        <p:blipFill>
          <a:blip r:embed="rId4"/>
          <a:stretch>
            <a:fillRect/>
          </a:stretch>
        </p:blipFill>
        <p:spPr>
          <a:xfrm>
            <a:off x="1103068" y="1011507"/>
            <a:ext cx="2572542" cy="3100910"/>
          </a:xfrm>
          <a:prstGeom prst="rect">
            <a:avLst/>
          </a:prstGeom>
        </p:spPr>
      </p:pic>
      <p:sp>
        <p:nvSpPr>
          <p:cNvPr id="11" name="TextBox 28">
            <a:extLst>
              <a:ext uri="{FF2B5EF4-FFF2-40B4-BE49-F238E27FC236}">
                <a16:creationId xmlns:a16="http://schemas.microsoft.com/office/drawing/2014/main" id="{8077203C-4308-996F-62A6-094A521915C7}"/>
              </a:ext>
            </a:extLst>
          </p:cNvPr>
          <p:cNvSpPr txBox="1"/>
          <p:nvPr/>
        </p:nvSpPr>
        <p:spPr>
          <a:xfrm>
            <a:off x="779342" y="4255734"/>
            <a:ext cx="3330933" cy="2295628"/>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赖英旭</a:t>
            </a:r>
            <a:r>
              <a:rPr lang="en-US" altLang="zh-CN" sz="1800" b="1" dirty="0">
                <a:solidFill>
                  <a:srgbClr val="313D51"/>
                </a:solidFill>
                <a:ea typeface="+mn-ea"/>
                <a:cs typeface="+mn-ea"/>
                <a:sym typeface="+mn-lt"/>
              </a:rPr>
              <a:t>(IEEE</a:t>
            </a:r>
            <a:r>
              <a:rPr lang="zh-CN" altLang="en-US" sz="1800" b="1" dirty="0">
                <a:solidFill>
                  <a:srgbClr val="313D51"/>
                </a:solidFill>
                <a:ea typeface="+mn-ea"/>
                <a:cs typeface="+mn-ea"/>
                <a:sym typeface="+mn-lt"/>
              </a:rPr>
              <a:t>成员</a:t>
            </a:r>
            <a:r>
              <a:rPr lang="en-US" altLang="zh-CN" sz="1800" b="1" dirty="0">
                <a:solidFill>
                  <a:srgbClr val="313D51"/>
                </a:solidFill>
                <a:ea typeface="+mn-ea"/>
                <a:cs typeface="+mn-ea"/>
                <a:sym typeface="+mn-lt"/>
              </a:rPr>
              <a:t>)</a:t>
            </a:r>
            <a:r>
              <a:rPr lang="zh-CN" altLang="en-US" sz="1800" b="1" dirty="0">
                <a:solidFill>
                  <a:srgbClr val="313D51"/>
                </a:solidFill>
                <a:ea typeface="+mn-ea"/>
                <a:cs typeface="+mn-ea"/>
                <a:sym typeface="+mn-lt"/>
              </a:rPr>
              <a:t>获博士学位。</a:t>
            </a:r>
            <a:r>
              <a:rPr lang="en-US" altLang="zh-CN" sz="1800" b="1" dirty="0">
                <a:solidFill>
                  <a:srgbClr val="313D51"/>
                </a:solidFill>
                <a:ea typeface="+mn-ea"/>
                <a:cs typeface="+mn-ea"/>
                <a:sym typeface="+mn-lt"/>
              </a:rPr>
              <a:t>2003</a:t>
            </a:r>
            <a:r>
              <a:rPr lang="zh-CN" altLang="en-US" sz="1800" b="1" dirty="0">
                <a:solidFill>
                  <a:srgbClr val="313D51"/>
                </a:solidFill>
                <a:ea typeface="+mn-ea"/>
                <a:cs typeface="+mn-ea"/>
                <a:sym typeface="+mn-lt"/>
              </a:rPr>
              <a:t>年获中国科学院博士学位。</a:t>
            </a:r>
            <a:r>
              <a:rPr lang="en-US" altLang="zh-CN" sz="1800" b="1" dirty="0">
                <a:solidFill>
                  <a:srgbClr val="313D51"/>
                </a:solidFill>
                <a:ea typeface="+mn-ea"/>
                <a:cs typeface="+mn-ea"/>
                <a:sym typeface="+mn-lt"/>
              </a:rPr>
              <a:t>2003</a:t>
            </a:r>
            <a:r>
              <a:rPr lang="zh-CN" altLang="en-US" sz="1800" b="1" dirty="0">
                <a:solidFill>
                  <a:srgbClr val="313D51"/>
                </a:solidFill>
                <a:ea typeface="+mn-ea"/>
                <a:cs typeface="+mn-ea"/>
                <a:sym typeface="+mn-lt"/>
              </a:rPr>
              <a:t>年加入北京工业大学计算机学院。现为正教授。她的研究方向包括云计算、网络安全、边缘计算和可信计算。她在各种国际期刊和会议上发表了</a:t>
            </a:r>
            <a:r>
              <a:rPr lang="en-US" altLang="zh-CN" sz="1800" b="1" dirty="0">
                <a:solidFill>
                  <a:srgbClr val="313D51"/>
                </a:solidFill>
                <a:ea typeface="+mn-ea"/>
                <a:cs typeface="+mn-ea"/>
                <a:sym typeface="+mn-lt"/>
              </a:rPr>
              <a:t>70</a:t>
            </a:r>
            <a:r>
              <a:rPr lang="zh-CN" altLang="en-US" sz="1800" b="1" dirty="0">
                <a:solidFill>
                  <a:srgbClr val="313D51"/>
                </a:solidFill>
                <a:ea typeface="+mn-ea"/>
                <a:cs typeface="+mn-ea"/>
                <a:sym typeface="+mn-lt"/>
              </a:rPr>
              <a:t>多篇论文。</a:t>
            </a:r>
          </a:p>
        </p:txBody>
      </p:sp>
    </p:spTree>
    <p:extLst>
      <p:ext uri="{BB962C8B-B14F-4D97-AF65-F5344CB8AC3E}">
        <p14:creationId xmlns:p14="http://schemas.microsoft.com/office/powerpoint/2010/main" val="181044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Evaluation#3</a:t>
            </a:r>
            <a:r>
              <a:rPr lang="zh-CN" altLang="en-US" sz="2400" b="1" dirty="0">
                <a:solidFill>
                  <a:srgbClr val="313D51"/>
                </a:solidFill>
                <a:latin typeface="微软雅黑" panose="020B0503020204020204" pitchFamily="34" charset="-122"/>
                <a:ea typeface="+mn-ea"/>
                <a:cs typeface="+mn-ea"/>
                <a:sym typeface="+mn-lt"/>
              </a:rPr>
              <a:t>全局场景测试</a:t>
            </a:r>
          </a:p>
        </p:txBody>
      </p:sp>
      <p:sp>
        <p:nvSpPr>
          <p:cNvPr id="2" name="TextBox 28">
            <a:extLst>
              <a:ext uri="{FF2B5EF4-FFF2-40B4-BE49-F238E27FC236}">
                <a16:creationId xmlns:a16="http://schemas.microsoft.com/office/drawing/2014/main" id="{B2419230-D9C0-6A05-A54C-A4504B39BD8E}"/>
              </a:ext>
            </a:extLst>
          </p:cNvPr>
          <p:cNvSpPr txBox="1"/>
          <p:nvPr/>
        </p:nvSpPr>
        <p:spPr>
          <a:xfrm>
            <a:off x="1103068" y="4725557"/>
            <a:ext cx="10294998" cy="12984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1800" b="1" dirty="0">
                <a:solidFill>
                  <a:srgbClr val="313D51"/>
                </a:solidFill>
                <a:ea typeface="+mn-ea"/>
                <a:cs typeface="+mn-ea"/>
                <a:sym typeface="+mn-lt"/>
              </a:rPr>
              <a:t>五名参与者个性化模型在全局情景的平均准确率</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个性化局部模型的平均精度曲线表现出更高的稳定性和更小的剧烈波动。特别是在图</a:t>
            </a:r>
            <a:r>
              <a:rPr lang="en-US" altLang="zh-CN" sz="1800" b="1" dirty="0">
                <a:solidFill>
                  <a:srgbClr val="313D51"/>
                </a:solidFill>
                <a:ea typeface="+mn-ea"/>
                <a:cs typeface="+mn-ea"/>
                <a:sym typeface="+mn-lt"/>
              </a:rPr>
              <a:t>8 ( c )</a:t>
            </a:r>
            <a:r>
              <a:rPr lang="zh-CN" altLang="en-US" sz="1800" b="1" dirty="0">
                <a:solidFill>
                  <a:srgbClr val="313D51"/>
                </a:solidFill>
                <a:ea typeface="+mn-ea"/>
                <a:cs typeface="+mn-ea"/>
                <a:sym typeface="+mn-lt"/>
              </a:rPr>
              <a:t>所示的</a:t>
            </a:r>
            <a:r>
              <a:rPr lang="en-US" altLang="zh-CN" sz="1800" b="1" dirty="0">
                <a:solidFill>
                  <a:srgbClr val="313D51"/>
                </a:solidFill>
                <a:ea typeface="+mn-ea"/>
                <a:cs typeface="+mn-ea"/>
                <a:sym typeface="+mn-lt"/>
              </a:rPr>
              <a:t>NSL - KDD</a:t>
            </a:r>
            <a:r>
              <a:rPr lang="zh-CN" altLang="en-US" sz="1800" b="1" dirty="0">
                <a:solidFill>
                  <a:srgbClr val="313D51"/>
                </a:solidFill>
                <a:ea typeface="+mn-ea"/>
                <a:cs typeface="+mn-ea"/>
                <a:sym typeface="+mn-lt"/>
              </a:rPr>
              <a:t>测试中，</a:t>
            </a: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的平均局部精度曲线表现出比其他对比方法更高的性能。</a:t>
            </a:r>
            <a:endParaRPr lang="en-US" altLang="zh-CN" sz="1800" b="1" dirty="0">
              <a:solidFill>
                <a:srgbClr val="313D51"/>
              </a:solidFill>
              <a:ea typeface="+mn-ea"/>
              <a:cs typeface="+mn-ea"/>
              <a:sym typeface="+mn-lt"/>
            </a:endParaRPr>
          </a:p>
        </p:txBody>
      </p:sp>
      <p:pic>
        <p:nvPicPr>
          <p:cNvPr id="4" name="图片 3">
            <a:extLst>
              <a:ext uri="{FF2B5EF4-FFF2-40B4-BE49-F238E27FC236}">
                <a16:creationId xmlns:a16="http://schemas.microsoft.com/office/drawing/2014/main" id="{994E04B7-439A-14C1-8A58-9021935CF6A6}"/>
              </a:ext>
            </a:extLst>
          </p:cNvPr>
          <p:cNvPicPr>
            <a:picLocks noChangeAspect="1"/>
          </p:cNvPicPr>
          <p:nvPr/>
        </p:nvPicPr>
        <p:blipFill>
          <a:blip r:embed="rId3"/>
          <a:stretch>
            <a:fillRect/>
          </a:stretch>
        </p:blipFill>
        <p:spPr>
          <a:xfrm>
            <a:off x="45334" y="1457000"/>
            <a:ext cx="12192000" cy="2912867"/>
          </a:xfrm>
          <a:prstGeom prst="rect">
            <a:avLst/>
          </a:prstGeom>
        </p:spPr>
      </p:pic>
    </p:spTree>
    <p:extLst>
      <p:ext uri="{BB962C8B-B14F-4D97-AF65-F5344CB8AC3E}">
        <p14:creationId xmlns:p14="http://schemas.microsoft.com/office/powerpoint/2010/main" val="69860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Evaluation#4</a:t>
            </a:r>
            <a:r>
              <a:rPr lang="zh-CN" altLang="en-US" sz="2400" b="1" dirty="0">
                <a:solidFill>
                  <a:srgbClr val="313D51"/>
                </a:solidFill>
                <a:latin typeface="微软雅黑" panose="020B0503020204020204" pitchFamily="34" charset="-122"/>
                <a:ea typeface="+mn-ea"/>
                <a:cs typeface="+mn-ea"/>
                <a:sym typeface="+mn-lt"/>
              </a:rPr>
              <a:t>对局部未知攻击的评估</a:t>
            </a:r>
          </a:p>
        </p:txBody>
      </p:sp>
      <p:sp>
        <p:nvSpPr>
          <p:cNvPr id="2" name="TextBox 28">
            <a:extLst>
              <a:ext uri="{FF2B5EF4-FFF2-40B4-BE49-F238E27FC236}">
                <a16:creationId xmlns:a16="http://schemas.microsoft.com/office/drawing/2014/main" id="{B2419230-D9C0-6A05-A54C-A4504B39BD8E}"/>
              </a:ext>
            </a:extLst>
          </p:cNvPr>
          <p:cNvSpPr txBox="1"/>
          <p:nvPr/>
        </p:nvSpPr>
        <p:spPr>
          <a:xfrm>
            <a:off x="993835" y="5422415"/>
            <a:ext cx="10294998" cy="966034"/>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我们比较了</a:t>
            </a: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个性化局部模型</a:t>
            </a: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与分布式局部数据</a:t>
            </a:r>
            <a:r>
              <a:rPr lang="en-US" altLang="zh-CN" sz="1800" b="1" dirty="0">
                <a:solidFill>
                  <a:srgbClr val="313D51"/>
                </a:solidFill>
                <a:ea typeface="+mn-ea"/>
                <a:cs typeface="+mn-ea"/>
                <a:sym typeface="+mn-lt"/>
              </a:rPr>
              <a:t>(Single)</a:t>
            </a:r>
            <a:r>
              <a:rPr lang="zh-CN" altLang="en-US" sz="1800" b="1" dirty="0">
                <a:solidFill>
                  <a:srgbClr val="313D51"/>
                </a:solidFill>
                <a:ea typeface="+mn-ea"/>
                <a:cs typeface="+mn-ea"/>
                <a:sym typeface="+mn-lt"/>
              </a:rPr>
              <a:t>构建的单个局部模型，来检测局部未知的性能。由此可知，具有最小本地数据量和攻击样本量的参与者通过</a:t>
            </a: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可以大大提高其对未知攻击的检测能力。</a:t>
            </a:r>
            <a:endParaRPr lang="en-US" altLang="zh-CN" sz="1800" b="1" dirty="0">
              <a:solidFill>
                <a:srgbClr val="313D51"/>
              </a:solidFill>
              <a:ea typeface="+mn-ea"/>
              <a:cs typeface="+mn-ea"/>
              <a:sym typeface="+mn-lt"/>
            </a:endParaRPr>
          </a:p>
        </p:txBody>
      </p:sp>
      <p:pic>
        <p:nvPicPr>
          <p:cNvPr id="4" name="图片 3">
            <a:extLst>
              <a:ext uri="{FF2B5EF4-FFF2-40B4-BE49-F238E27FC236}">
                <a16:creationId xmlns:a16="http://schemas.microsoft.com/office/drawing/2014/main" id="{6F037482-895C-FE6B-856D-2FFA5EFFD759}"/>
              </a:ext>
            </a:extLst>
          </p:cNvPr>
          <p:cNvPicPr>
            <a:picLocks noChangeAspect="1"/>
          </p:cNvPicPr>
          <p:nvPr/>
        </p:nvPicPr>
        <p:blipFill>
          <a:blip r:embed="rId3"/>
          <a:stretch>
            <a:fillRect/>
          </a:stretch>
        </p:blipFill>
        <p:spPr>
          <a:xfrm>
            <a:off x="946943" y="955153"/>
            <a:ext cx="10440857" cy="4248743"/>
          </a:xfrm>
          <a:prstGeom prst="rect">
            <a:avLst/>
          </a:prstGeom>
        </p:spPr>
      </p:pic>
    </p:spTree>
    <p:extLst>
      <p:ext uri="{BB962C8B-B14F-4D97-AF65-F5344CB8AC3E}">
        <p14:creationId xmlns:p14="http://schemas.microsoft.com/office/powerpoint/2010/main" val="15953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Evaluation#4</a:t>
            </a:r>
            <a:r>
              <a:rPr lang="zh-CN" altLang="en-US" sz="2400" b="1" dirty="0">
                <a:solidFill>
                  <a:srgbClr val="313D51"/>
                </a:solidFill>
                <a:latin typeface="微软雅黑" panose="020B0503020204020204" pitchFamily="34" charset="-122"/>
                <a:ea typeface="+mn-ea"/>
                <a:cs typeface="+mn-ea"/>
                <a:sym typeface="+mn-lt"/>
              </a:rPr>
              <a:t>对局部未知攻击的评估</a:t>
            </a:r>
          </a:p>
        </p:txBody>
      </p:sp>
      <p:sp>
        <p:nvSpPr>
          <p:cNvPr id="2" name="TextBox 28">
            <a:extLst>
              <a:ext uri="{FF2B5EF4-FFF2-40B4-BE49-F238E27FC236}">
                <a16:creationId xmlns:a16="http://schemas.microsoft.com/office/drawing/2014/main" id="{B2419230-D9C0-6A05-A54C-A4504B39BD8E}"/>
              </a:ext>
            </a:extLst>
          </p:cNvPr>
          <p:cNvSpPr txBox="1"/>
          <p:nvPr/>
        </p:nvSpPr>
        <p:spPr>
          <a:xfrm>
            <a:off x="993834" y="5422415"/>
            <a:ext cx="10786361"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相比之下，被试</a:t>
            </a: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的效应最小。可能是因为参与者</a:t>
            </a:r>
            <a:r>
              <a:rPr lang="en-US" altLang="zh-CN" sz="1800" b="1" dirty="0">
                <a:solidFill>
                  <a:srgbClr val="313D51"/>
                </a:solidFill>
                <a:ea typeface="+mn-ea"/>
                <a:cs typeface="+mn-ea"/>
                <a:sym typeface="+mn-lt"/>
              </a:rPr>
              <a:t>2</a:t>
            </a:r>
            <a:r>
              <a:rPr lang="zh-CN" altLang="en-US" sz="1800" b="1" dirty="0">
                <a:solidFill>
                  <a:srgbClr val="313D51"/>
                </a:solidFill>
                <a:ea typeface="+mn-ea"/>
                <a:cs typeface="+mn-ea"/>
                <a:sym typeface="+mn-lt"/>
              </a:rPr>
              <a:t>表现出与全局场景最相似的局部数据集攻击类别数量。</a:t>
            </a:r>
            <a:endParaRPr lang="en-US" altLang="zh-CN" sz="1800" b="1" dirty="0">
              <a:solidFill>
                <a:srgbClr val="313D51"/>
              </a:solidFill>
              <a:ea typeface="+mn-ea"/>
              <a:cs typeface="+mn-ea"/>
              <a:sym typeface="+mn-lt"/>
            </a:endParaRPr>
          </a:p>
        </p:txBody>
      </p:sp>
      <p:pic>
        <p:nvPicPr>
          <p:cNvPr id="3" name="图片 2">
            <a:extLst>
              <a:ext uri="{FF2B5EF4-FFF2-40B4-BE49-F238E27FC236}">
                <a16:creationId xmlns:a16="http://schemas.microsoft.com/office/drawing/2014/main" id="{691B1915-CA55-6DDB-DE6F-411000756B7E}"/>
              </a:ext>
            </a:extLst>
          </p:cNvPr>
          <p:cNvPicPr>
            <a:picLocks noChangeAspect="1"/>
          </p:cNvPicPr>
          <p:nvPr/>
        </p:nvPicPr>
        <p:blipFill>
          <a:blip r:embed="rId3"/>
          <a:stretch>
            <a:fillRect/>
          </a:stretch>
        </p:blipFill>
        <p:spPr>
          <a:xfrm>
            <a:off x="1247098" y="903994"/>
            <a:ext cx="9697803" cy="4372585"/>
          </a:xfrm>
          <a:prstGeom prst="rect">
            <a:avLst/>
          </a:prstGeom>
        </p:spPr>
      </p:pic>
    </p:spTree>
    <p:extLst>
      <p:ext uri="{BB962C8B-B14F-4D97-AF65-F5344CB8AC3E}">
        <p14:creationId xmlns:p14="http://schemas.microsoft.com/office/powerpoint/2010/main" val="398140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Evaluation#4</a:t>
            </a:r>
            <a:r>
              <a:rPr lang="zh-CN" altLang="en-US" sz="2400" b="1" dirty="0">
                <a:solidFill>
                  <a:srgbClr val="313D51"/>
                </a:solidFill>
                <a:latin typeface="微软雅黑" panose="020B0503020204020204" pitchFamily="34" charset="-122"/>
                <a:ea typeface="+mn-ea"/>
                <a:cs typeface="+mn-ea"/>
                <a:sym typeface="+mn-lt"/>
              </a:rPr>
              <a:t>对局部未知攻击的评估</a:t>
            </a:r>
          </a:p>
        </p:txBody>
      </p:sp>
      <p:pic>
        <p:nvPicPr>
          <p:cNvPr id="4" name="图片 3">
            <a:extLst>
              <a:ext uri="{FF2B5EF4-FFF2-40B4-BE49-F238E27FC236}">
                <a16:creationId xmlns:a16="http://schemas.microsoft.com/office/drawing/2014/main" id="{77337037-E163-F06C-65DB-C626069B41D6}"/>
              </a:ext>
            </a:extLst>
          </p:cNvPr>
          <p:cNvPicPr>
            <a:picLocks noChangeAspect="1"/>
          </p:cNvPicPr>
          <p:nvPr/>
        </p:nvPicPr>
        <p:blipFill>
          <a:blip r:embed="rId3"/>
          <a:stretch>
            <a:fillRect/>
          </a:stretch>
        </p:blipFill>
        <p:spPr>
          <a:xfrm>
            <a:off x="1103068" y="987983"/>
            <a:ext cx="9983593" cy="4267796"/>
          </a:xfrm>
          <a:prstGeom prst="rect">
            <a:avLst/>
          </a:prstGeom>
        </p:spPr>
      </p:pic>
      <p:sp>
        <p:nvSpPr>
          <p:cNvPr id="5" name="TextBox 28">
            <a:extLst>
              <a:ext uri="{FF2B5EF4-FFF2-40B4-BE49-F238E27FC236}">
                <a16:creationId xmlns:a16="http://schemas.microsoft.com/office/drawing/2014/main" id="{D5CE2B4C-4979-3896-D3AB-DB2A0C48794B}"/>
              </a:ext>
            </a:extLst>
          </p:cNvPr>
          <p:cNvSpPr txBox="1"/>
          <p:nvPr/>
        </p:nvSpPr>
        <p:spPr>
          <a:xfrm>
            <a:off x="993834" y="5422415"/>
            <a:ext cx="10786361" cy="63363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在</a:t>
            </a:r>
            <a:r>
              <a:rPr lang="en-US" altLang="zh-CN" sz="1800" b="1" dirty="0">
                <a:solidFill>
                  <a:srgbClr val="313D51"/>
                </a:solidFill>
                <a:ea typeface="+mn-ea"/>
                <a:cs typeface="+mn-ea"/>
                <a:sym typeface="+mn-lt"/>
              </a:rPr>
              <a:t>NSL - KDD</a:t>
            </a:r>
            <a:r>
              <a:rPr lang="zh-CN" altLang="en-US" sz="1800" b="1" dirty="0">
                <a:solidFill>
                  <a:srgbClr val="313D51"/>
                </a:solidFill>
                <a:ea typeface="+mn-ea"/>
                <a:cs typeface="+mn-ea"/>
                <a:sym typeface="+mn-lt"/>
              </a:rPr>
              <a:t>数据集上测试的参与者</a:t>
            </a:r>
            <a:r>
              <a:rPr lang="en-US" altLang="zh-CN" sz="1800" b="1" dirty="0">
                <a:solidFill>
                  <a:srgbClr val="313D51"/>
                </a:solidFill>
                <a:ea typeface="+mn-ea"/>
                <a:cs typeface="+mn-ea"/>
                <a:sym typeface="+mn-lt"/>
              </a:rPr>
              <a:t>5</a:t>
            </a:r>
            <a:r>
              <a:rPr lang="zh-CN" altLang="en-US" sz="1800" b="1" dirty="0">
                <a:solidFill>
                  <a:srgbClr val="313D51"/>
                </a:solidFill>
                <a:ea typeface="+mn-ea"/>
                <a:cs typeface="+mn-ea"/>
                <a:sym typeface="+mn-lt"/>
              </a:rPr>
              <a:t>相比于本地单一模型的提升最大，相比于其他参与者提升了</a:t>
            </a:r>
            <a:r>
              <a:rPr lang="en-US" altLang="zh-CN" sz="1800" b="1" dirty="0">
                <a:solidFill>
                  <a:srgbClr val="313D51"/>
                </a:solidFill>
                <a:ea typeface="+mn-ea"/>
                <a:cs typeface="+mn-ea"/>
                <a:sym typeface="+mn-lt"/>
              </a:rPr>
              <a:t>45.14 %</a:t>
            </a:r>
            <a:r>
              <a:rPr lang="zh-CN" altLang="en-US" sz="1800" b="1" dirty="0">
                <a:solidFill>
                  <a:srgbClr val="313D51"/>
                </a:solidFill>
                <a:ea typeface="+mn-ea"/>
                <a:cs typeface="+mn-ea"/>
                <a:sym typeface="+mn-lt"/>
              </a:rPr>
              <a:t>。由此可知，具有最小本地数据量和攻击样本量的参与者通过</a:t>
            </a:r>
            <a:r>
              <a:rPr lang="en-US" altLang="zh-CN" sz="1800" b="1" dirty="0">
                <a:solidFill>
                  <a:srgbClr val="313D51"/>
                </a:solidFill>
                <a:ea typeface="+mn-ea"/>
                <a:cs typeface="+mn-ea"/>
                <a:sym typeface="+mn-lt"/>
              </a:rPr>
              <a:t>EEFED</a:t>
            </a:r>
            <a:r>
              <a:rPr lang="zh-CN" altLang="en-US" sz="1800" b="1" dirty="0">
                <a:solidFill>
                  <a:srgbClr val="313D51"/>
                </a:solidFill>
                <a:ea typeface="+mn-ea"/>
                <a:cs typeface="+mn-ea"/>
                <a:sym typeface="+mn-lt"/>
              </a:rPr>
              <a:t>可以大大提高其对未知攻击的检测能力。</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363962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3" y="264177"/>
            <a:ext cx="9604563"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Conclusion</a:t>
            </a:r>
            <a:endParaRPr lang="zh-CN" altLang="en-US" sz="2400" b="1" dirty="0">
              <a:solidFill>
                <a:srgbClr val="313D51"/>
              </a:solidFill>
              <a:latin typeface="微软雅黑" panose="020B0503020204020204" pitchFamily="34" charset="-122"/>
              <a:ea typeface="+mn-ea"/>
              <a:cs typeface="+mn-ea"/>
              <a:sym typeface="+mn-lt"/>
            </a:endParaRPr>
          </a:p>
        </p:txBody>
      </p:sp>
      <p:sp>
        <p:nvSpPr>
          <p:cNvPr id="2" name="TextBox 28">
            <a:extLst>
              <a:ext uri="{FF2B5EF4-FFF2-40B4-BE49-F238E27FC236}">
                <a16:creationId xmlns:a16="http://schemas.microsoft.com/office/drawing/2014/main" id="{0ED539C4-3A87-D1AC-37C8-E913C37C9DAC}"/>
              </a:ext>
            </a:extLst>
          </p:cNvPr>
          <p:cNvSpPr txBox="1"/>
          <p:nvPr/>
        </p:nvSpPr>
        <p:spPr>
          <a:xfrm>
            <a:off x="946943" y="1677266"/>
            <a:ext cx="10786361" cy="395762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ea typeface="+mn-ea"/>
                <a:cs typeface="+mn-ea"/>
                <a:sym typeface="+mn-lt"/>
              </a:rPr>
              <a:t>1.Execution network</a:t>
            </a:r>
            <a:r>
              <a:rPr lang="zh-CN" altLang="en-US" sz="1800" b="1" dirty="0">
                <a:solidFill>
                  <a:srgbClr val="313D51"/>
                </a:solidFill>
                <a:ea typeface="+mn-ea"/>
                <a:cs typeface="+mn-ea"/>
                <a:sym typeface="+mn-lt"/>
              </a:rPr>
              <a:t>获得了不移动数据更新模型的理想，既保证了数据的</a:t>
            </a:r>
            <a:r>
              <a:rPr lang="zh-CN" altLang="en-US" sz="1800" b="1" u="sng" dirty="0">
                <a:solidFill>
                  <a:srgbClr val="313D51"/>
                </a:solidFill>
                <a:ea typeface="+mn-ea"/>
                <a:cs typeface="+mn-ea"/>
                <a:sym typeface="+mn-lt"/>
              </a:rPr>
              <a:t>隐私性</a:t>
            </a:r>
            <a:r>
              <a:rPr lang="zh-CN" altLang="en-US" sz="1800" b="1" dirty="0">
                <a:solidFill>
                  <a:srgbClr val="313D51"/>
                </a:solidFill>
                <a:ea typeface="+mn-ea"/>
                <a:cs typeface="+mn-ea"/>
                <a:sym typeface="+mn-lt"/>
              </a:rPr>
              <a:t>，又能更好的吸收样本知识，极大地提高数据有限或没有样本的参与者的准确性。</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2.Evaluation network</a:t>
            </a:r>
            <a:r>
              <a:rPr lang="zh-CN" altLang="en-US" sz="1800" b="1" dirty="0">
                <a:solidFill>
                  <a:srgbClr val="313D51"/>
                </a:solidFill>
                <a:ea typeface="+mn-ea"/>
                <a:cs typeface="+mn-ea"/>
                <a:sym typeface="+mn-lt"/>
              </a:rPr>
              <a:t>生成的</a:t>
            </a:r>
            <a:r>
              <a:rPr lang="zh-CN" altLang="en-US" sz="1800" b="1" u="sng" dirty="0">
                <a:solidFill>
                  <a:srgbClr val="313D51"/>
                </a:solidFill>
                <a:ea typeface="+mn-ea"/>
                <a:cs typeface="+mn-ea"/>
                <a:sym typeface="+mn-lt"/>
              </a:rPr>
              <a:t>个性化局部模型</a:t>
            </a:r>
            <a:r>
              <a:rPr lang="zh-CN" altLang="en-US" sz="1800" b="1" dirty="0">
                <a:solidFill>
                  <a:srgbClr val="313D51"/>
                </a:solidFill>
                <a:ea typeface="+mn-ea"/>
                <a:cs typeface="+mn-ea"/>
                <a:sym typeface="+mn-lt"/>
              </a:rPr>
              <a:t>，不仅可以借鉴全局模型检测未知攻击，还能更好地适应局部应用场景，提高检测精度。</a:t>
            </a:r>
            <a:endParaRPr lang="en-US" altLang="zh-CN" sz="1800" b="1" dirty="0">
              <a:solidFill>
                <a:srgbClr val="313D51"/>
              </a:solidFill>
              <a:ea typeface="+mn-ea"/>
              <a:cs typeface="+mn-ea"/>
              <a:sym typeface="+mn-lt"/>
            </a:endParaRPr>
          </a:p>
          <a:p>
            <a:pPr algn="l">
              <a:lnSpc>
                <a:spcPct val="120000"/>
              </a:lnSpc>
            </a:pPr>
            <a:endParaRPr lang="en-US" altLang="zh-CN" sz="1800" b="1" dirty="0">
              <a:solidFill>
                <a:srgbClr val="313D51"/>
              </a:solidFill>
              <a:ea typeface="+mn-ea"/>
              <a:cs typeface="+mn-ea"/>
              <a:sym typeface="+mn-lt"/>
            </a:endParaRPr>
          </a:p>
          <a:p>
            <a:pPr algn="l">
              <a:lnSpc>
                <a:spcPct val="120000"/>
              </a:lnSpc>
            </a:pPr>
            <a:r>
              <a:rPr lang="en-US" altLang="zh-CN" sz="1800" b="1" dirty="0">
                <a:solidFill>
                  <a:srgbClr val="313D51"/>
                </a:solidFill>
                <a:ea typeface="+mn-ea"/>
                <a:cs typeface="+mn-ea"/>
                <a:sym typeface="+mn-lt"/>
              </a:rPr>
              <a:t>3.EEFED</a:t>
            </a:r>
            <a:r>
              <a:rPr lang="zh-CN" altLang="en-US" sz="1800" b="1" dirty="0">
                <a:solidFill>
                  <a:srgbClr val="313D51"/>
                </a:solidFill>
                <a:ea typeface="+mn-ea"/>
                <a:cs typeface="+mn-ea"/>
                <a:sym typeface="+mn-lt"/>
              </a:rPr>
              <a:t>中提出了</a:t>
            </a:r>
            <a:r>
              <a:rPr lang="zh-CN" altLang="en-US" sz="1800" b="1" u="sng" dirty="0">
                <a:solidFill>
                  <a:srgbClr val="313D51"/>
                </a:solidFill>
                <a:ea typeface="+mn-ea"/>
                <a:cs typeface="+mn-ea"/>
                <a:sym typeface="+mn-lt"/>
              </a:rPr>
              <a:t>优化的个性化更新算法</a:t>
            </a:r>
            <a:r>
              <a:rPr lang="zh-CN" altLang="en-US" sz="1800" b="1" dirty="0">
                <a:solidFill>
                  <a:srgbClr val="313D51"/>
                </a:solidFill>
                <a:ea typeface="+mn-ea"/>
                <a:cs typeface="+mn-ea"/>
                <a:sym typeface="+mn-lt"/>
              </a:rPr>
              <a:t>和</a:t>
            </a:r>
            <a:r>
              <a:rPr lang="zh-CN" altLang="en-US" sz="1800" b="1" u="sng" dirty="0">
                <a:solidFill>
                  <a:srgbClr val="313D51"/>
                </a:solidFill>
                <a:ea typeface="+mn-ea"/>
                <a:cs typeface="+mn-ea"/>
                <a:sym typeface="+mn-lt"/>
              </a:rPr>
              <a:t>最优回溯替换算法</a:t>
            </a:r>
            <a:r>
              <a:rPr lang="zh-CN" altLang="en-US" sz="1800" b="1" dirty="0">
                <a:solidFill>
                  <a:srgbClr val="313D51"/>
                </a:solidFill>
                <a:ea typeface="+mn-ea"/>
                <a:cs typeface="+mn-ea"/>
                <a:sym typeface="+mn-lt"/>
              </a:rPr>
              <a:t>。</a:t>
            </a:r>
            <a:br>
              <a:rPr lang="en-US" altLang="zh-CN" sz="1800" b="1" dirty="0">
                <a:solidFill>
                  <a:srgbClr val="313D51"/>
                </a:solidFill>
                <a:ea typeface="+mn-ea"/>
                <a:cs typeface="+mn-ea"/>
                <a:sym typeface="+mn-lt"/>
              </a:rPr>
            </a:b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在优化的个性化更新算法中引入环境相似度参数，对模型进行动态更新。越相似的节点，对彼此的权重越高，影响越大，个性化更新算法缓解了数据不平衡和非</a:t>
            </a:r>
            <a:r>
              <a:rPr lang="en-US" altLang="zh-CN" sz="1800" b="1" dirty="0" err="1">
                <a:solidFill>
                  <a:srgbClr val="313D51"/>
                </a:solidFill>
                <a:ea typeface="+mn-ea"/>
                <a:cs typeface="+mn-ea"/>
                <a:sym typeface="+mn-lt"/>
              </a:rPr>
              <a:t>i</a:t>
            </a:r>
            <a:r>
              <a:rPr lang="en-US" altLang="zh-CN" sz="1800" b="1" dirty="0">
                <a:solidFill>
                  <a:srgbClr val="313D51"/>
                </a:solidFill>
                <a:ea typeface="+mn-ea"/>
                <a:cs typeface="+mn-ea"/>
                <a:sym typeface="+mn-lt"/>
              </a:rPr>
              <a:t> . </a:t>
            </a:r>
            <a:r>
              <a:rPr lang="en-US" altLang="zh-CN" sz="1800" b="1" dirty="0" err="1">
                <a:solidFill>
                  <a:srgbClr val="313D51"/>
                </a:solidFill>
                <a:ea typeface="+mn-ea"/>
                <a:cs typeface="+mn-ea"/>
                <a:sym typeface="+mn-lt"/>
              </a:rPr>
              <a:t>i</a:t>
            </a:r>
            <a:r>
              <a:rPr lang="en-US" altLang="zh-CN" sz="1800" b="1" dirty="0">
                <a:solidFill>
                  <a:srgbClr val="313D51"/>
                </a:solidFill>
                <a:ea typeface="+mn-ea"/>
                <a:cs typeface="+mn-ea"/>
                <a:sym typeface="+mn-lt"/>
              </a:rPr>
              <a:t> . d</a:t>
            </a:r>
            <a:r>
              <a:rPr lang="zh-CN" altLang="en-US" sz="1800" b="1" dirty="0">
                <a:solidFill>
                  <a:srgbClr val="313D51"/>
                </a:solidFill>
                <a:ea typeface="+mn-ea"/>
                <a:cs typeface="+mn-ea"/>
                <a:sym typeface="+mn-lt"/>
              </a:rPr>
              <a:t>分布问题。</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为保证</a:t>
            </a:r>
            <a:r>
              <a:rPr lang="en-US" altLang="zh-CN" sz="1800" b="1" dirty="0">
                <a:solidFill>
                  <a:srgbClr val="313D51"/>
                </a:solidFill>
                <a:ea typeface="+mn-ea"/>
                <a:cs typeface="+mn-ea"/>
                <a:sym typeface="+mn-lt"/>
              </a:rPr>
              <a:t>FL</a:t>
            </a:r>
            <a:r>
              <a:rPr lang="zh-CN" altLang="en-US" sz="1800" b="1" dirty="0">
                <a:solidFill>
                  <a:srgbClr val="313D51"/>
                </a:solidFill>
                <a:ea typeface="+mn-ea"/>
                <a:cs typeface="+mn-ea"/>
                <a:sym typeface="+mn-lt"/>
              </a:rPr>
              <a:t>的稳定性和可持续性，实施了最优回溯替换策略，以确保每个模型参数更新过程的最优性。</a:t>
            </a:r>
            <a:endParaRPr lang="en-US" altLang="zh-CN" sz="1800" b="1" dirty="0">
              <a:solidFill>
                <a:srgbClr val="313D51"/>
              </a:solidFill>
              <a:ea typeface="+mn-ea"/>
              <a:cs typeface="+mn-ea"/>
              <a:sym typeface="+mn-lt"/>
            </a:endParaRPr>
          </a:p>
        </p:txBody>
      </p:sp>
    </p:spTree>
    <p:extLst>
      <p:ext uri="{BB962C8B-B14F-4D97-AF65-F5344CB8AC3E}">
        <p14:creationId xmlns:p14="http://schemas.microsoft.com/office/powerpoint/2010/main" val="282548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5" name="TextBox 28">
            <a:extLst>
              <a:ext uri="{FF2B5EF4-FFF2-40B4-BE49-F238E27FC236}">
                <a16:creationId xmlns:a16="http://schemas.microsoft.com/office/drawing/2014/main" id="{E407CB91-AF72-DF81-B2A8-049A17C7EE26}"/>
              </a:ext>
            </a:extLst>
          </p:cNvPr>
          <p:cNvSpPr txBox="1"/>
          <p:nvPr/>
        </p:nvSpPr>
        <p:spPr>
          <a:xfrm>
            <a:off x="1582838" y="4425219"/>
            <a:ext cx="4198140" cy="12984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毛北风于</a:t>
            </a:r>
            <a:r>
              <a:rPr lang="en-US" altLang="zh-CN" sz="1800" b="1" dirty="0">
                <a:solidFill>
                  <a:srgbClr val="313D51"/>
                </a:solidFill>
                <a:ea typeface="+mn-ea"/>
                <a:cs typeface="+mn-ea"/>
                <a:sym typeface="+mn-lt"/>
              </a:rPr>
              <a:t>2019</a:t>
            </a:r>
            <a:r>
              <a:rPr lang="zh-CN" altLang="en-US" sz="1800" b="1" dirty="0">
                <a:solidFill>
                  <a:srgbClr val="313D51"/>
                </a:solidFill>
                <a:ea typeface="+mn-ea"/>
                <a:cs typeface="+mn-ea"/>
                <a:sym typeface="+mn-lt"/>
              </a:rPr>
              <a:t>年获得北京工业大学信息安全学士学位，目前正在攻读信息安全硕士学位。他的研究兴趣包括入侵检测和深度学习。</a:t>
            </a:r>
          </a:p>
        </p:txBody>
      </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2940050" cy="50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Author Team</a:t>
            </a:r>
            <a:endParaRPr lang="zh-CN" altLang="en-US" sz="2400" b="1" dirty="0">
              <a:solidFill>
                <a:srgbClr val="313D51"/>
              </a:solidFill>
              <a:latin typeface="微软雅黑" panose="020B0503020204020204" pitchFamily="34" charset="-122"/>
              <a:ea typeface="+mn-ea"/>
              <a:cs typeface="+mn-ea"/>
              <a:sym typeface="+mn-lt"/>
            </a:endParaRPr>
          </a:p>
        </p:txBody>
      </p:sp>
      <p:sp>
        <p:nvSpPr>
          <p:cNvPr id="10" name="TextBox 28">
            <a:extLst>
              <a:ext uri="{FF2B5EF4-FFF2-40B4-BE49-F238E27FC236}">
                <a16:creationId xmlns:a16="http://schemas.microsoft.com/office/drawing/2014/main" id="{9DB8EDD3-EB63-424D-3232-2EC8DBA1540F}"/>
              </a:ext>
            </a:extLst>
          </p:cNvPr>
          <p:cNvSpPr txBox="1"/>
          <p:nvPr/>
        </p:nvSpPr>
        <p:spPr>
          <a:xfrm>
            <a:off x="6802555" y="4425219"/>
            <a:ext cx="2876951" cy="12984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吕宏硕目前正在北京工业大学攻读信息安全硕士学位。他的研究兴趣包括入侵检测和深度学习。</a:t>
            </a:r>
          </a:p>
        </p:txBody>
      </p:sp>
      <p:pic>
        <p:nvPicPr>
          <p:cNvPr id="3" name="图片 2">
            <a:extLst>
              <a:ext uri="{FF2B5EF4-FFF2-40B4-BE49-F238E27FC236}">
                <a16:creationId xmlns:a16="http://schemas.microsoft.com/office/drawing/2014/main" id="{7CE3FA48-0140-0203-B2D6-CA4DFC4DF209}"/>
              </a:ext>
            </a:extLst>
          </p:cNvPr>
          <p:cNvPicPr>
            <a:picLocks noChangeAspect="1"/>
          </p:cNvPicPr>
          <p:nvPr/>
        </p:nvPicPr>
        <p:blipFill>
          <a:blip r:embed="rId3"/>
          <a:stretch>
            <a:fillRect/>
          </a:stretch>
        </p:blipFill>
        <p:spPr>
          <a:xfrm>
            <a:off x="2372038" y="875559"/>
            <a:ext cx="2619741" cy="3200847"/>
          </a:xfrm>
          <a:prstGeom prst="rect">
            <a:avLst/>
          </a:prstGeom>
        </p:spPr>
      </p:pic>
      <p:pic>
        <p:nvPicPr>
          <p:cNvPr id="4" name="图片 3">
            <a:extLst>
              <a:ext uri="{FF2B5EF4-FFF2-40B4-BE49-F238E27FC236}">
                <a16:creationId xmlns:a16="http://schemas.microsoft.com/office/drawing/2014/main" id="{20C06CDF-4E1E-5FC0-8F1F-9FE2C599A5F3}"/>
              </a:ext>
            </a:extLst>
          </p:cNvPr>
          <p:cNvPicPr>
            <a:picLocks noChangeAspect="1"/>
          </p:cNvPicPr>
          <p:nvPr/>
        </p:nvPicPr>
        <p:blipFill>
          <a:blip r:embed="rId4"/>
          <a:stretch>
            <a:fillRect/>
          </a:stretch>
        </p:blipFill>
        <p:spPr>
          <a:xfrm>
            <a:off x="7181169" y="1041927"/>
            <a:ext cx="2638793" cy="3115110"/>
          </a:xfrm>
          <a:prstGeom prst="rect">
            <a:avLst/>
          </a:prstGeom>
        </p:spPr>
      </p:pic>
    </p:spTree>
    <p:extLst>
      <p:ext uri="{BB962C8B-B14F-4D97-AF65-F5344CB8AC3E}">
        <p14:creationId xmlns:p14="http://schemas.microsoft.com/office/powerpoint/2010/main" val="145032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5" name="TextBox 28">
            <a:extLst>
              <a:ext uri="{FF2B5EF4-FFF2-40B4-BE49-F238E27FC236}">
                <a16:creationId xmlns:a16="http://schemas.microsoft.com/office/drawing/2014/main" id="{E407CB91-AF72-DF81-B2A8-049A17C7EE26}"/>
              </a:ext>
            </a:extLst>
          </p:cNvPr>
          <p:cNvSpPr txBox="1"/>
          <p:nvPr/>
        </p:nvSpPr>
        <p:spPr>
          <a:xfrm>
            <a:off x="989856" y="4754607"/>
            <a:ext cx="10212287" cy="163083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中心化学习方式无法保密数据，而且通信代价和内存代价很大。</a:t>
            </a:r>
            <a:endParaRPr lang="en-US" altLang="zh-CN" sz="1800" b="1" dirty="0">
              <a:solidFill>
                <a:srgbClr val="313D51"/>
              </a:solidFill>
              <a:ea typeface="+mn-ea"/>
              <a:cs typeface="+mn-ea"/>
              <a:sym typeface="+mn-lt"/>
            </a:endParaRPr>
          </a:p>
          <a:p>
            <a:pPr marL="285750" indent="-285750" algn="l">
              <a:lnSpc>
                <a:spcPct val="120000"/>
              </a:lnSpc>
              <a:buFont typeface="Arial" panose="020B0604020202020204" pitchFamily="34" charset="0"/>
              <a:buChar char="•"/>
            </a:pPr>
            <a:r>
              <a:rPr lang="zh-CN" altLang="en-US" sz="1800" b="1" dirty="0">
                <a:solidFill>
                  <a:srgbClr val="313D51"/>
                </a:solidFill>
                <a:ea typeface="+mn-ea"/>
                <a:cs typeface="+mn-ea"/>
                <a:sym typeface="+mn-lt"/>
              </a:rPr>
              <a:t>谷歌在</a:t>
            </a:r>
            <a:r>
              <a:rPr lang="en-US" altLang="zh-CN" sz="1800" b="1" dirty="0">
                <a:solidFill>
                  <a:srgbClr val="313D51"/>
                </a:solidFill>
                <a:ea typeface="+mn-ea"/>
                <a:cs typeface="+mn-ea"/>
                <a:sym typeface="+mn-lt"/>
              </a:rPr>
              <a:t>2016</a:t>
            </a:r>
            <a:r>
              <a:rPr lang="zh-CN" altLang="en-US" sz="1800" b="1" dirty="0">
                <a:solidFill>
                  <a:srgbClr val="313D51"/>
                </a:solidFill>
                <a:ea typeface="+mn-ea"/>
                <a:cs typeface="+mn-ea"/>
                <a:sym typeface="+mn-lt"/>
              </a:rPr>
              <a:t>年提出联邦学习</a:t>
            </a:r>
            <a:r>
              <a:rPr lang="en-US" altLang="zh-CN" sz="1800" b="1" dirty="0">
                <a:solidFill>
                  <a:srgbClr val="313D51"/>
                </a:solidFill>
                <a:ea typeface="+mn-ea"/>
                <a:cs typeface="+mn-ea"/>
                <a:sym typeface="+mn-lt"/>
              </a:rPr>
              <a:t>(Federated Learning)</a:t>
            </a:r>
            <a:r>
              <a:rPr lang="zh-CN" altLang="en-US" sz="1800" b="1" dirty="0">
                <a:solidFill>
                  <a:srgbClr val="313D51"/>
                </a:solidFill>
                <a:ea typeface="+mn-ea"/>
                <a:cs typeface="+mn-ea"/>
                <a:sym typeface="+mn-lt"/>
              </a:rPr>
              <a:t>，这是一个机器学习框架，能有效帮助多个机构在满足用户隐私保护、数据安全和政府法规的要求下，进行数据使用和机器学习建模。可以让参与方在不共享数据的基础上联合建模。即在不进行数据共享的前提下，各个本地</a:t>
            </a:r>
            <a:r>
              <a:rPr lang="en-US" altLang="zh-CN" sz="1800" b="1" dirty="0">
                <a:solidFill>
                  <a:srgbClr val="313D51"/>
                </a:solidFill>
                <a:ea typeface="+mn-ea"/>
                <a:cs typeface="+mn-ea"/>
                <a:sym typeface="+mn-lt"/>
              </a:rPr>
              <a:t>(client)</a:t>
            </a:r>
            <a:r>
              <a:rPr lang="zh-CN" altLang="en-US" sz="1800" b="1" dirty="0">
                <a:solidFill>
                  <a:srgbClr val="313D51"/>
                </a:solidFill>
                <a:ea typeface="+mn-ea"/>
                <a:cs typeface="+mn-ea"/>
                <a:sym typeface="+mn-lt"/>
              </a:rPr>
              <a:t>使用隐私数据分别训练共同模型，然后只将训练好的参数回传到云，云进行模型整合成为全局适用的模型。</a:t>
            </a:r>
          </a:p>
        </p:txBody>
      </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Federated Learning(FL)</a:t>
            </a:r>
            <a:endParaRPr lang="zh-CN" altLang="en-US" sz="2400" b="1" dirty="0">
              <a:solidFill>
                <a:srgbClr val="313D51"/>
              </a:solidFill>
              <a:latin typeface="微软雅黑" panose="020B0503020204020204" pitchFamily="34" charset="-122"/>
              <a:ea typeface="+mn-ea"/>
              <a:cs typeface="+mn-ea"/>
              <a:sym typeface="+mn-lt"/>
            </a:endParaRPr>
          </a:p>
        </p:txBody>
      </p:sp>
      <p:pic>
        <p:nvPicPr>
          <p:cNvPr id="2" name="图片 1">
            <a:extLst>
              <a:ext uri="{FF2B5EF4-FFF2-40B4-BE49-F238E27FC236}">
                <a16:creationId xmlns:a16="http://schemas.microsoft.com/office/drawing/2014/main" id="{3B14C679-7678-0382-A316-FA3B4FE3B3FB}"/>
              </a:ext>
            </a:extLst>
          </p:cNvPr>
          <p:cNvPicPr>
            <a:picLocks noChangeAspect="1"/>
          </p:cNvPicPr>
          <p:nvPr/>
        </p:nvPicPr>
        <p:blipFill>
          <a:blip r:embed="rId3"/>
          <a:stretch>
            <a:fillRect/>
          </a:stretch>
        </p:blipFill>
        <p:spPr>
          <a:xfrm>
            <a:off x="1218698" y="824809"/>
            <a:ext cx="9749783" cy="3843749"/>
          </a:xfrm>
          <a:prstGeom prst="rect">
            <a:avLst/>
          </a:prstGeom>
        </p:spPr>
      </p:pic>
    </p:spTree>
    <p:extLst>
      <p:ext uri="{BB962C8B-B14F-4D97-AF65-F5344CB8AC3E}">
        <p14:creationId xmlns:p14="http://schemas.microsoft.com/office/powerpoint/2010/main" val="102314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Federated Learning(FL)</a:t>
            </a:r>
            <a:endParaRPr lang="zh-CN" altLang="en-US" sz="2400" b="1" dirty="0">
              <a:solidFill>
                <a:srgbClr val="313D51"/>
              </a:solidFill>
              <a:latin typeface="微软雅黑" panose="020B0503020204020204" pitchFamily="34" charset="-122"/>
              <a:ea typeface="+mn-ea"/>
              <a:cs typeface="+mn-ea"/>
              <a:sym typeface="+mn-lt"/>
            </a:endParaRPr>
          </a:p>
        </p:txBody>
      </p:sp>
      <p:pic>
        <p:nvPicPr>
          <p:cNvPr id="4" name="图片 3">
            <a:extLst>
              <a:ext uri="{FF2B5EF4-FFF2-40B4-BE49-F238E27FC236}">
                <a16:creationId xmlns:a16="http://schemas.microsoft.com/office/drawing/2014/main" id="{F02DDE12-9E74-AC18-E971-EBF09E5FF57C}"/>
              </a:ext>
            </a:extLst>
          </p:cNvPr>
          <p:cNvPicPr>
            <a:picLocks noChangeAspect="1"/>
          </p:cNvPicPr>
          <p:nvPr/>
        </p:nvPicPr>
        <p:blipFill>
          <a:blip r:embed="rId3"/>
          <a:stretch>
            <a:fillRect/>
          </a:stretch>
        </p:blipFill>
        <p:spPr>
          <a:xfrm>
            <a:off x="231493" y="1781142"/>
            <a:ext cx="3953427" cy="3943900"/>
          </a:xfrm>
          <a:prstGeom prst="rect">
            <a:avLst/>
          </a:prstGeom>
        </p:spPr>
      </p:pic>
      <p:pic>
        <p:nvPicPr>
          <p:cNvPr id="6" name="图片 5">
            <a:extLst>
              <a:ext uri="{FF2B5EF4-FFF2-40B4-BE49-F238E27FC236}">
                <a16:creationId xmlns:a16="http://schemas.microsoft.com/office/drawing/2014/main" id="{7BAE4FA2-6331-54F0-5EC5-43103331290F}"/>
              </a:ext>
            </a:extLst>
          </p:cNvPr>
          <p:cNvPicPr>
            <a:picLocks noChangeAspect="1"/>
          </p:cNvPicPr>
          <p:nvPr/>
        </p:nvPicPr>
        <p:blipFill>
          <a:blip r:embed="rId4"/>
          <a:stretch>
            <a:fillRect/>
          </a:stretch>
        </p:blipFill>
        <p:spPr>
          <a:xfrm>
            <a:off x="4089991" y="1833536"/>
            <a:ext cx="3896269" cy="3839111"/>
          </a:xfrm>
          <a:prstGeom prst="rect">
            <a:avLst/>
          </a:prstGeom>
        </p:spPr>
      </p:pic>
      <p:pic>
        <p:nvPicPr>
          <p:cNvPr id="8" name="图片 7">
            <a:extLst>
              <a:ext uri="{FF2B5EF4-FFF2-40B4-BE49-F238E27FC236}">
                <a16:creationId xmlns:a16="http://schemas.microsoft.com/office/drawing/2014/main" id="{5CBAEB8F-5086-2637-82F3-CE232AEB990D}"/>
              </a:ext>
            </a:extLst>
          </p:cNvPr>
          <p:cNvPicPr>
            <a:picLocks noChangeAspect="1"/>
          </p:cNvPicPr>
          <p:nvPr/>
        </p:nvPicPr>
        <p:blipFill>
          <a:blip r:embed="rId5"/>
          <a:stretch>
            <a:fillRect/>
          </a:stretch>
        </p:blipFill>
        <p:spPr>
          <a:xfrm>
            <a:off x="7896063" y="1781142"/>
            <a:ext cx="4039164" cy="3915321"/>
          </a:xfrm>
          <a:prstGeom prst="rect">
            <a:avLst/>
          </a:prstGeom>
        </p:spPr>
      </p:pic>
    </p:spTree>
    <p:extLst>
      <p:ext uri="{BB962C8B-B14F-4D97-AF65-F5344CB8AC3E}">
        <p14:creationId xmlns:p14="http://schemas.microsoft.com/office/powerpoint/2010/main" val="1803039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Federated Learning(FL)</a:t>
            </a:r>
            <a:endParaRPr lang="zh-CN" altLang="en-US" sz="2400" b="1" dirty="0">
              <a:solidFill>
                <a:srgbClr val="313D51"/>
              </a:solidFill>
              <a:latin typeface="微软雅黑" panose="020B0503020204020204" pitchFamily="34" charset="-122"/>
              <a:ea typeface="+mn-ea"/>
              <a:cs typeface="+mn-ea"/>
              <a:sym typeface="+mn-lt"/>
            </a:endParaRPr>
          </a:p>
        </p:txBody>
      </p:sp>
      <p:pic>
        <p:nvPicPr>
          <p:cNvPr id="2" name="图片 1">
            <a:extLst>
              <a:ext uri="{FF2B5EF4-FFF2-40B4-BE49-F238E27FC236}">
                <a16:creationId xmlns:a16="http://schemas.microsoft.com/office/drawing/2014/main" id="{A06FFD08-2AD7-CC11-A1B0-C16BA380B102}"/>
              </a:ext>
            </a:extLst>
          </p:cNvPr>
          <p:cNvPicPr>
            <a:picLocks noChangeAspect="1"/>
          </p:cNvPicPr>
          <p:nvPr/>
        </p:nvPicPr>
        <p:blipFill>
          <a:blip r:embed="rId3"/>
          <a:stretch>
            <a:fillRect/>
          </a:stretch>
        </p:blipFill>
        <p:spPr>
          <a:xfrm>
            <a:off x="376272" y="1783855"/>
            <a:ext cx="3991532" cy="3915321"/>
          </a:xfrm>
          <a:prstGeom prst="rect">
            <a:avLst/>
          </a:prstGeom>
        </p:spPr>
      </p:pic>
      <p:pic>
        <p:nvPicPr>
          <p:cNvPr id="3" name="图片 2">
            <a:extLst>
              <a:ext uri="{FF2B5EF4-FFF2-40B4-BE49-F238E27FC236}">
                <a16:creationId xmlns:a16="http://schemas.microsoft.com/office/drawing/2014/main" id="{5BBCA3B9-2F75-817D-5BE1-207C6E85D8DC}"/>
              </a:ext>
            </a:extLst>
          </p:cNvPr>
          <p:cNvPicPr>
            <a:picLocks noChangeAspect="1"/>
          </p:cNvPicPr>
          <p:nvPr/>
        </p:nvPicPr>
        <p:blipFill>
          <a:blip r:embed="rId4"/>
          <a:stretch>
            <a:fillRect/>
          </a:stretch>
        </p:blipFill>
        <p:spPr>
          <a:xfrm>
            <a:off x="4186957" y="1792597"/>
            <a:ext cx="3915321" cy="3877216"/>
          </a:xfrm>
          <a:prstGeom prst="rect">
            <a:avLst/>
          </a:prstGeom>
        </p:spPr>
      </p:pic>
      <p:pic>
        <p:nvPicPr>
          <p:cNvPr id="5" name="图片 4">
            <a:extLst>
              <a:ext uri="{FF2B5EF4-FFF2-40B4-BE49-F238E27FC236}">
                <a16:creationId xmlns:a16="http://schemas.microsoft.com/office/drawing/2014/main" id="{F67FA21B-3A65-6D5A-0445-C40CBA280397}"/>
              </a:ext>
            </a:extLst>
          </p:cNvPr>
          <p:cNvPicPr>
            <a:picLocks noChangeAspect="1"/>
          </p:cNvPicPr>
          <p:nvPr/>
        </p:nvPicPr>
        <p:blipFill>
          <a:blip r:embed="rId5"/>
          <a:stretch>
            <a:fillRect/>
          </a:stretch>
        </p:blipFill>
        <p:spPr>
          <a:xfrm>
            <a:off x="7824198" y="1783855"/>
            <a:ext cx="3924848" cy="3934374"/>
          </a:xfrm>
          <a:prstGeom prst="rect">
            <a:avLst/>
          </a:prstGeom>
        </p:spPr>
      </p:pic>
      <p:sp>
        <p:nvSpPr>
          <p:cNvPr id="4" name="TextBox 28">
            <a:extLst>
              <a:ext uri="{FF2B5EF4-FFF2-40B4-BE49-F238E27FC236}">
                <a16:creationId xmlns:a16="http://schemas.microsoft.com/office/drawing/2014/main" id="{4393B255-8629-DF2D-8D9C-5BA51B48354E}"/>
              </a:ext>
            </a:extLst>
          </p:cNvPr>
          <p:cNvSpPr txBox="1"/>
          <p:nvPr/>
        </p:nvSpPr>
        <p:spPr>
          <a:xfrm>
            <a:off x="5192205" y="5941381"/>
            <a:ext cx="2910073" cy="30123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ea typeface="+mn-ea"/>
                <a:cs typeface="+mn-ea"/>
                <a:sym typeface="+mn-lt"/>
              </a:rPr>
              <a:t>谷歌输入法训练</a:t>
            </a:r>
          </a:p>
        </p:txBody>
      </p:sp>
    </p:spTree>
    <p:extLst>
      <p:ext uri="{BB962C8B-B14F-4D97-AF65-F5344CB8AC3E}">
        <p14:creationId xmlns:p14="http://schemas.microsoft.com/office/powerpoint/2010/main" val="312602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F52219-53A3-410B-9B88-F33896D67DEB}"/>
              </a:ext>
            </a:extLst>
          </p:cNvPr>
          <p:cNvGrpSpPr/>
          <p:nvPr/>
        </p:nvGrpSpPr>
        <p:grpSpPr>
          <a:xfrm>
            <a:off x="658813" y="258246"/>
            <a:ext cx="576262" cy="576262"/>
            <a:chOff x="416756" y="345952"/>
            <a:chExt cx="576262" cy="576262"/>
          </a:xfrm>
        </p:grpSpPr>
        <p:sp>
          <p:nvSpPr>
            <p:cNvPr id="28" name="圆角矩形 10">
              <a:extLst>
                <a:ext uri="{FF2B5EF4-FFF2-40B4-BE49-F238E27FC236}">
                  <a16:creationId xmlns:a16="http://schemas.microsoft.com/office/drawing/2014/main" id="{AA2348C3-7B14-4D54-B989-42BB46D913D6}"/>
                </a:ext>
              </a:extLst>
            </p:cNvPr>
            <p:cNvSpPr>
              <a:spLocks noChangeArrowheads="1"/>
            </p:cNvSpPr>
            <p:nvPr/>
          </p:nvSpPr>
          <p:spPr bwMode="auto">
            <a:xfrm>
              <a:off x="416756" y="345952"/>
              <a:ext cx="576262" cy="576262"/>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微软雅黑" panose="020B0503020204020204" pitchFamily="34" charset="-122"/>
                <a:ea typeface="+mn-ea"/>
                <a:cs typeface="+mn-ea"/>
                <a:sym typeface="+mn-lt"/>
              </a:endParaRPr>
            </a:p>
          </p:txBody>
        </p:sp>
        <p:sp>
          <p:nvSpPr>
            <p:cNvPr id="29" name="Freeform 27">
              <a:extLst>
                <a:ext uri="{FF2B5EF4-FFF2-40B4-BE49-F238E27FC236}">
                  <a16:creationId xmlns:a16="http://schemas.microsoft.com/office/drawing/2014/main" id="{7E1C9057-2B18-4688-9A1A-761534859F3B}"/>
                </a:ext>
              </a:extLst>
            </p:cNvPr>
            <p:cNvSpPr>
              <a:spLocks noEditPoints="1"/>
            </p:cNvSpPr>
            <p:nvPr/>
          </p:nvSpPr>
          <p:spPr bwMode="auto">
            <a:xfrm>
              <a:off x="548762" y="466597"/>
              <a:ext cx="312249" cy="334972"/>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B6C9437C-D23B-4711-9625-2537E54CBD5F}"/>
              </a:ext>
            </a:extLst>
          </p:cNvPr>
          <p:cNvGrpSpPr/>
          <p:nvPr/>
        </p:nvGrpSpPr>
        <p:grpSpPr>
          <a:xfrm>
            <a:off x="1421503" y="801950"/>
            <a:ext cx="4171536" cy="45719"/>
            <a:chOff x="6956001" y="1968700"/>
            <a:chExt cx="4171536" cy="45719"/>
          </a:xfrm>
        </p:grpSpPr>
        <p:cxnSp>
          <p:nvCxnSpPr>
            <p:cNvPr id="31" name="直接连接符 30">
              <a:extLst>
                <a:ext uri="{FF2B5EF4-FFF2-40B4-BE49-F238E27FC236}">
                  <a16:creationId xmlns:a16="http://schemas.microsoft.com/office/drawing/2014/main" id="{ECFCA1EB-4ACF-4CB5-B2CB-CDEE9AF25F45}"/>
                </a:ext>
              </a:extLst>
            </p:cNvPr>
            <p:cNvCxnSpPr/>
            <p:nvPr/>
          </p:nvCxnSpPr>
          <p:spPr>
            <a:xfrm flipH="1">
              <a:off x="6970986" y="2009999"/>
              <a:ext cx="4156551" cy="0"/>
            </a:xfrm>
            <a:prstGeom prst="line">
              <a:avLst/>
            </a:prstGeom>
            <a:noFill/>
            <a:ln w="19050" cap="flat" cmpd="sng" algn="ctr">
              <a:solidFill>
                <a:sysClr val="window" lastClr="FFFFFF">
                  <a:lumMod val="75000"/>
                </a:sysClr>
              </a:solidFill>
              <a:prstDash val="solid"/>
              <a:miter lim="800000"/>
            </a:ln>
            <a:effectLst/>
          </p:spPr>
        </p:cxnSp>
        <p:sp>
          <p:nvSpPr>
            <p:cNvPr id="32" name="矩形 31">
              <a:extLst>
                <a:ext uri="{FF2B5EF4-FFF2-40B4-BE49-F238E27FC236}">
                  <a16:creationId xmlns:a16="http://schemas.microsoft.com/office/drawing/2014/main" id="{5D802F7F-65D3-4873-9BDD-15A97AD773AD}"/>
                </a:ext>
              </a:extLst>
            </p:cNvPr>
            <p:cNvSpPr/>
            <p:nvPr/>
          </p:nvSpPr>
          <p:spPr>
            <a:xfrm flipH="1">
              <a:off x="6956001" y="1968700"/>
              <a:ext cx="950535" cy="45719"/>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dirty="0">
                <a:solidFill>
                  <a:srgbClr val="313D51"/>
                </a:solidFill>
                <a:latin typeface="微软雅黑" panose="020B0503020204020204" pitchFamily="34" charset="-122"/>
                <a:cs typeface="+mn-ea"/>
                <a:sym typeface="+mn-lt"/>
              </a:endParaRPr>
            </a:p>
          </p:txBody>
        </p:sp>
      </p:grpSp>
      <p:sp>
        <p:nvSpPr>
          <p:cNvPr id="13" name="TextBox 59">
            <a:extLst>
              <a:ext uri="{FF2B5EF4-FFF2-40B4-BE49-F238E27FC236}">
                <a16:creationId xmlns:a16="http://schemas.microsoft.com/office/drawing/2014/main" id="{6BB83280-1153-8111-8B17-7318D25F89A6}"/>
              </a:ext>
            </a:extLst>
          </p:cNvPr>
          <p:cNvSpPr txBox="1">
            <a:spLocks noChangeArrowheads="1"/>
          </p:cNvSpPr>
          <p:nvPr/>
        </p:nvSpPr>
        <p:spPr bwMode="auto">
          <a:xfrm>
            <a:off x="1339054" y="264177"/>
            <a:ext cx="6763224"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400" b="1" dirty="0">
                <a:solidFill>
                  <a:srgbClr val="313D51"/>
                </a:solidFill>
                <a:latin typeface="微软雅黑" panose="020B0503020204020204" pitchFamily="34" charset="-122"/>
                <a:ea typeface="+mn-ea"/>
                <a:cs typeface="+mn-ea"/>
                <a:sym typeface="+mn-lt"/>
              </a:rPr>
              <a:t>Background</a:t>
            </a:r>
            <a:r>
              <a:rPr lang="zh-CN" altLang="en-US" sz="2400" b="1" dirty="0">
                <a:solidFill>
                  <a:srgbClr val="313D51"/>
                </a:solidFill>
                <a:latin typeface="微软雅黑" panose="020B0503020204020204" pitchFamily="34" charset="-122"/>
                <a:ea typeface="+mn-ea"/>
                <a:cs typeface="+mn-ea"/>
                <a:sym typeface="+mn-lt"/>
              </a:rPr>
              <a:t>：</a:t>
            </a:r>
            <a:r>
              <a:rPr lang="en-US" altLang="zh-CN" sz="2400" b="1" dirty="0">
                <a:solidFill>
                  <a:srgbClr val="313D51"/>
                </a:solidFill>
                <a:latin typeface="微软雅黑" panose="020B0503020204020204" pitchFamily="34" charset="-122"/>
                <a:ea typeface="+mn-ea"/>
                <a:cs typeface="+mn-ea"/>
                <a:sym typeface="+mn-lt"/>
              </a:rPr>
              <a:t>Federated Learning(FL)</a:t>
            </a:r>
            <a:endParaRPr lang="zh-CN" altLang="en-US" sz="2400" b="1" dirty="0">
              <a:solidFill>
                <a:srgbClr val="313D51"/>
              </a:solidFill>
              <a:latin typeface="微软雅黑" panose="020B0503020204020204" pitchFamily="34" charset="-122"/>
              <a:ea typeface="+mn-ea"/>
              <a:cs typeface="+mn-ea"/>
              <a:sym typeface="+mn-lt"/>
            </a:endParaRPr>
          </a:p>
        </p:txBody>
      </p:sp>
      <p:pic>
        <p:nvPicPr>
          <p:cNvPr id="4" name="图片 3">
            <a:extLst>
              <a:ext uri="{FF2B5EF4-FFF2-40B4-BE49-F238E27FC236}">
                <a16:creationId xmlns:a16="http://schemas.microsoft.com/office/drawing/2014/main" id="{447CCF46-D93E-E45B-3661-FCFC1BB8DA7C}"/>
              </a:ext>
            </a:extLst>
          </p:cNvPr>
          <p:cNvPicPr>
            <a:picLocks noChangeAspect="1"/>
          </p:cNvPicPr>
          <p:nvPr/>
        </p:nvPicPr>
        <p:blipFill>
          <a:blip r:embed="rId3"/>
          <a:stretch>
            <a:fillRect/>
          </a:stretch>
        </p:blipFill>
        <p:spPr>
          <a:xfrm>
            <a:off x="390561" y="1663345"/>
            <a:ext cx="3962953" cy="3924848"/>
          </a:xfrm>
          <a:prstGeom prst="rect">
            <a:avLst/>
          </a:prstGeom>
        </p:spPr>
      </p:pic>
      <p:pic>
        <p:nvPicPr>
          <p:cNvPr id="6" name="图片 5">
            <a:extLst>
              <a:ext uri="{FF2B5EF4-FFF2-40B4-BE49-F238E27FC236}">
                <a16:creationId xmlns:a16="http://schemas.microsoft.com/office/drawing/2014/main" id="{9F0202E7-A5CD-D000-4EF7-650DDCFF0058}"/>
              </a:ext>
            </a:extLst>
          </p:cNvPr>
          <p:cNvPicPr>
            <a:picLocks noChangeAspect="1"/>
          </p:cNvPicPr>
          <p:nvPr/>
        </p:nvPicPr>
        <p:blipFill>
          <a:blip r:embed="rId4"/>
          <a:stretch>
            <a:fillRect/>
          </a:stretch>
        </p:blipFill>
        <p:spPr>
          <a:xfrm>
            <a:off x="4123432" y="1701450"/>
            <a:ext cx="4153480" cy="3848637"/>
          </a:xfrm>
          <a:prstGeom prst="rect">
            <a:avLst/>
          </a:prstGeom>
        </p:spPr>
      </p:pic>
      <p:pic>
        <p:nvPicPr>
          <p:cNvPr id="8" name="图片 7">
            <a:extLst>
              <a:ext uri="{FF2B5EF4-FFF2-40B4-BE49-F238E27FC236}">
                <a16:creationId xmlns:a16="http://schemas.microsoft.com/office/drawing/2014/main" id="{33D89454-63E4-8BCC-53B4-C651EB1AB44B}"/>
              </a:ext>
            </a:extLst>
          </p:cNvPr>
          <p:cNvPicPr>
            <a:picLocks noChangeAspect="1"/>
          </p:cNvPicPr>
          <p:nvPr/>
        </p:nvPicPr>
        <p:blipFill>
          <a:blip r:embed="rId5"/>
          <a:stretch>
            <a:fillRect/>
          </a:stretch>
        </p:blipFill>
        <p:spPr>
          <a:xfrm>
            <a:off x="7999198" y="1701450"/>
            <a:ext cx="4010585" cy="3915321"/>
          </a:xfrm>
          <a:prstGeom prst="rect">
            <a:avLst/>
          </a:prstGeom>
        </p:spPr>
      </p:pic>
    </p:spTree>
    <p:extLst>
      <p:ext uri="{BB962C8B-B14F-4D97-AF65-F5344CB8AC3E}">
        <p14:creationId xmlns:p14="http://schemas.microsoft.com/office/powerpoint/2010/main" val="405969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51PPT模板网   www.51pptmoban.com">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TotalTime>
  <Words>2847</Words>
  <Application>Microsoft Office PowerPoint</Application>
  <PresentationFormat>宽屏</PresentationFormat>
  <Paragraphs>215</Paragraphs>
  <Slides>44</Slides>
  <Notes>44</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44</vt:i4>
      </vt:variant>
    </vt:vector>
  </HeadingPairs>
  <TitlesOfParts>
    <vt:vector size="48" baseType="lpstr">
      <vt:lpstr>微软雅黑</vt:lpstr>
      <vt:lpstr>Arial</vt:lpstr>
      <vt:lpstr>Cambria Math</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翻开的书学术蓝简约实用毕业答辩开题报告ppt模板</dc:title>
  <dc:creator>51PPT模板网</dc:creator>
  <cp:keywords>www.51pptmoban.com</cp:keywords>
  <dc:description>www.51pptmoban.com</dc:description>
  <cp:lastModifiedBy>宋 思静</cp:lastModifiedBy>
  <cp:revision>24</cp:revision>
  <dcterms:created xsi:type="dcterms:W3CDTF">2021-05-12T03:31:37Z</dcterms:created>
  <dcterms:modified xsi:type="dcterms:W3CDTF">2023-03-04T02:29:52Z</dcterms:modified>
</cp:coreProperties>
</file>